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6" r:id="rId3"/>
    <p:sldId id="263" r:id="rId4"/>
    <p:sldId id="264" r:id="rId5"/>
    <p:sldId id="268" r:id="rId6"/>
    <p:sldId id="271" r:id="rId7"/>
    <p:sldId id="269" r:id="rId8"/>
    <p:sldId id="277" r:id="rId9"/>
    <p:sldId id="272" r:id="rId10"/>
    <p:sldId id="273" r:id="rId11"/>
    <p:sldId id="274" r:id="rId12"/>
    <p:sldId id="275" r:id="rId13"/>
    <p:sldId id="267" r:id="rId14"/>
    <p:sldId id="261" r:id="rId15"/>
    <p:sldId id="270" r:id="rId16"/>
    <p:sldId id="276" r:id="rId17"/>
  </p:sldIdLst>
  <p:sldSz cx="13004800" cy="9753600"/>
  <p:notesSz cx="6797675" cy="9928225"/>
  <p:defaultTextStyle>
    <a:defPPr>
      <a:defRPr lang="fr-FR"/>
    </a:defPPr>
    <a:lvl1pPr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1pPr>
    <a:lvl2pPr indent="2286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2pPr>
    <a:lvl3pPr indent="4572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3pPr>
    <a:lvl4pPr indent="6858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4pPr>
    <a:lvl5pPr indent="9144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11"/>
  </p:normalViewPr>
  <p:slideViewPr>
    <p:cSldViewPr snapToGrid="0" snapToObjects="1">
      <p:cViewPr>
        <p:scale>
          <a:sx n="60" d="100"/>
          <a:sy n="60" d="100"/>
        </p:scale>
        <p:origin x="-1290" y="-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FAA9F-59CC-42D3-9C39-A22C4656C6DC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C325D-38BF-4B33-B41C-8317343295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03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16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39" name="Shape 117"/>
          <p:cNvSpPr>
            <a:spLocks noGrp="1"/>
          </p:cNvSpPr>
          <p:nvPr>
            <p:ph type="body" sz="quarter" idx="1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8350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D489B-B919-44AD-8E88-34F7E8BDBB23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-Gilles Allain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 Saisissez une citation ici. » 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93FC4-C771-4552-8489-A213ED22D8C1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3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B4FF1-97F9-4DCE-9C3C-3C1EF9110826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9E6AF-9E45-40FE-8EA9-1D00FE3BF727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23"/>
          <p:cNvSpPr>
            <a:spLocks noGrp="1"/>
          </p:cNvSpPr>
          <p:nvPr>
            <p:ph type="sldNum" sz="quarter" idx="14"/>
          </p:nvPr>
        </p:nvSpPr>
        <p:spPr>
          <a:xfrm>
            <a:off x="6311900" y="9245600"/>
            <a:ext cx="3683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01821-08E6-4B37-85D5-305361E3373A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97E52-88AC-4441-852B-34F7318A2CF1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5E662-B5B2-4BB0-8D7A-6E089F36D0C0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0FE60-A609-45C0-BDA4-225D5CC73671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6C928-183E-4C0C-8191-FD5AA8CC7CB2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AA332-B2D3-406F-9488-AC49C18BF9A5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F99AD-9807-4DF4-824F-273D2EAD04A4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5" name="Shape 4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D5D2B-BA68-4EF1-BC08-E8BD1851D807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>
                <a:sym typeface="Helvetica Light"/>
              </a:rPr>
              <a:t>Texte du titre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>
                <a:sym typeface="Helvetica Light"/>
              </a:rPr>
              <a:t>Texte niveau 1</a:t>
            </a:r>
          </a:p>
          <a:p>
            <a:pPr lvl="1"/>
            <a:r>
              <a:rPr lang="fr-FR" smtClean="0">
                <a:sym typeface="Helvetica Light"/>
              </a:rPr>
              <a:t>Texte niveau 2</a:t>
            </a:r>
          </a:p>
          <a:p>
            <a:pPr lvl="2"/>
            <a:r>
              <a:rPr lang="fr-FR" smtClean="0">
                <a:sym typeface="Helvetica Light"/>
              </a:rPr>
              <a:t>Texte niveau 3</a:t>
            </a:r>
          </a:p>
          <a:p>
            <a:pPr lvl="3"/>
            <a:r>
              <a:rPr lang="fr-FR" smtClean="0">
                <a:sym typeface="Helvetica Light"/>
              </a:rPr>
              <a:t>Texte niveau 4</a:t>
            </a:r>
          </a:p>
          <a:p>
            <a:pPr lvl="4"/>
            <a:r>
              <a:rPr lang="fr-FR" smtClean="0">
                <a:sym typeface="Helvetica Light"/>
              </a:rP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251950"/>
            <a:ext cx="368300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fontAlgn="auto" hangingPunct="0">
              <a:spcBef>
                <a:spcPts val="0"/>
              </a:spcBef>
              <a:spcAft>
                <a:spcPts val="0"/>
              </a:spcAft>
              <a:defRPr sz="1800" ker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22708F-736A-4DA9-A3EE-02772FF94AAE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ransition spd="med"/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889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1333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778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2222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f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3" name="Picture 13" descr="Photo univ retouche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9013" y="-4763"/>
            <a:ext cx="10745787" cy="7167563"/>
          </a:xfrm>
          <a:prstGeom prst="rect">
            <a:avLst/>
          </a:prstGeom>
          <a:noFill/>
        </p:spPr>
      </p:pic>
      <p:sp>
        <p:nvSpPr>
          <p:cNvPr id="15362" name="Shape 143"/>
          <p:cNvSpPr>
            <a:spLocks/>
          </p:cNvSpPr>
          <p:nvPr/>
        </p:nvSpPr>
        <p:spPr bwMode="auto">
          <a:xfrm>
            <a:off x="-82550" y="4486275"/>
            <a:ext cx="13944600" cy="5297488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5363" name="Shape 145"/>
          <p:cNvSpPr>
            <a:spLocks/>
          </p:cNvSpPr>
          <p:nvPr/>
        </p:nvSpPr>
        <p:spPr bwMode="auto">
          <a:xfrm>
            <a:off x="-42863" y="-4763"/>
            <a:ext cx="13090526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5364" name="Shape 136"/>
          <p:cNvSpPr>
            <a:spLocks noChangeArrowheads="1"/>
          </p:cNvSpPr>
          <p:nvPr/>
        </p:nvSpPr>
        <p:spPr bwMode="auto">
          <a:xfrm>
            <a:off x="755650" y="4638189"/>
            <a:ext cx="5759450" cy="161069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pPr hangingPunct="0"/>
            <a:r>
              <a:rPr lang="fr-FR" sz="4900" dirty="0" smtClean="0">
                <a:solidFill>
                  <a:srgbClr val="FFFFFF"/>
                </a:solidFill>
                <a:sym typeface="Averta"/>
              </a:rPr>
              <a:t>Réseau </a:t>
            </a:r>
            <a:r>
              <a:rPr lang="fr-FR" sz="4900" dirty="0" err="1" smtClean="0">
                <a:solidFill>
                  <a:srgbClr val="FFFFFF"/>
                </a:solidFill>
                <a:sym typeface="Averta"/>
              </a:rPr>
              <a:t>référent·e·s</a:t>
            </a:r>
            <a:r>
              <a:rPr lang="fr-FR" sz="4900" dirty="0" smtClean="0">
                <a:solidFill>
                  <a:srgbClr val="FFFFFF"/>
                </a:solidFill>
                <a:sym typeface="Averta"/>
              </a:rPr>
              <a:t> communication</a:t>
            </a:r>
            <a:endParaRPr lang="fr-FR" sz="4900" dirty="0">
              <a:solidFill>
                <a:srgbClr val="FFFFFF"/>
              </a:solidFill>
              <a:sym typeface="Averta"/>
            </a:endParaRPr>
          </a:p>
        </p:txBody>
      </p:sp>
      <p:grpSp>
        <p:nvGrpSpPr>
          <p:cNvPr id="15365" name="Group 139"/>
          <p:cNvGrpSpPr>
            <a:grpSpLocks/>
          </p:cNvGrpSpPr>
          <p:nvPr/>
        </p:nvGrpSpPr>
        <p:grpSpPr bwMode="auto">
          <a:xfrm>
            <a:off x="781050" y="6645275"/>
            <a:ext cx="5759450" cy="649288"/>
            <a:chOff x="0" y="0"/>
            <a:chExt cx="5759947" cy="650419"/>
          </a:xfrm>
        </p:grpSpPr>
        <p:sp>
          <p:nvSpPr>
            <p:cNvPr id="15367" name="Shape 137"/>
            <p:cNvSpPr>
              <a:spLocks noChangeArrowheads="1"/>
            </p:cNvSpPr>
            <p:nvPr/>
          </p:nvSpPr>
          <p:spPr bwMode="auto">
            <a:xfrm>
              <a:off x="0" y="193219"/>
              <a:ext cx="5759948" cy="45720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>
              <a:spAutoFit/>
            </a:bodyPr>
            <a:lstStyle/>
            <a:p>
              <a:pPr hangingPunct="0"/>
              <a:r>
                <a:rPr lang="fr-FR" sz="2200" dirty="0" smtClean="0">
                  <a:solidFill>
                    <a:srgbClr val="FFFFFF"/>
                  </a:solidFill>
                  <a:sym typeface="Averta-Semibold"/>
                </a:rPr>
                <a:t>Mardi 19 juin 2018</a:t>
              </a:r>
              <a:endParaRPr lang="fr-FR" sz="2200" dirty="0">
                <a:solidFill>
                  <a:srgbClr val="FFFFFF"/>
                </a:solidFill>
                <a:sym typeface="Averta-Semibold"/>
              </a:endParaRPr>
            </a:p>
          </p:txBody>
        </p:sp>
        <p:sp>
          <p:nvSpPr>
            <p:cNvPr id="15368" name="Shape 138"/>
            <p:cNvSpPr>
              <a:spLocks noChangeArrowheads="1"/>
            </p:cNvSpPr>
            <p:nvPr/>
          </p:nvSpPr>
          <p:spPr bwMode="auto">
            <a:xfrm>
              <a:off x="65997" y="0"/>
              <a:ext cx="331193" cy="6469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 hangingPunct="0"/>
              <a:endParaRPr lang="fr-FR" sz="2400">
                <a:solidFill>
                  <a:srgbClr val="FFFFFF"/>
                </a:solidFill>
                <a:latin typeface="Helvetica Light"/>
                <a:cs typeface="Helvetica Light"/>
              </a:endParaRPr>
            </a:p>
          </p:txBody>
        </p:sp>
      </p:grpSp>
      <p:pic>
        <p:nvPicPr>
          <p:cNvPr id="15366" name="Imag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475" y="8139113"/>
            <a:ext cx="305276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7"/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178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4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Shape 180"/>
          <p:cNvSpPr>
            <a:spLocks noChangeArrowheads="1"/>
          </p:cNvSpPr>
          <p:nvPr/>
        </p:nvSpPr>
        <p:spPr bwMode="auto">
          <a:xfrm>
            <a:off x="900113" y="776288"/>
            <a:ext cx="11494978" cy="13080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4000" dirty="0">
                <a:solidFill>
                  <a:srgbClr val="D8232A"/>
                </a:solidFill>
                <a:sym typeface="Averta"/>
              </a:rPr>
              <a:t>Les solutions de </a:t>
            </a:r>
            <a:r>
              <a:rPr lang="fr-FR" sz="4000" dirty="0" smtClean="0">
                <a:solidFill>
                  <a:srgbClr val="D8232A"/>
                </a:solidFill>
                <a:sym typeface="Averta"/>
              </a:rPr>
              <a:t>communication : </a:t>
            </a:r>
            <a:br>
              <a:rPr lang="fr-FR" sz="4000" dirty="0" smtClean="0">
                <a:solidFill>
                  <a:srgbClr val="D8232A"/>
                </a:solidFill>
                <a:sym typeface="Averta"/>
              </a:rPr>
            </a:br>
            <a:r>
              <a:rPr lang="fr-FR" sz="4000" dirty="0" smtClean="0">
                <a:solidFill>
                  <a:srgbClr val="D8232A"/>
                </a:solidFill>
                <a:sym typeface="Averta"/>
              </a:rPr>
              <a:t>communication interne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20202" y="4175060"/>
            <a:ext cx="10998529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indent="0"/>
            <a:endParaRPr lang="fr-FR" sz="20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fr-FR" sz="2800" dirty="0"/>
              <a:t>Point </a:t>
            </a:r>
            <a:r>
              <a:rPr lang="fr-FR" sz="2800" dirty="0" smtClean="0"/>
              <a:t>COMMUN</a:t>
            </a:r>
            <a:endParaRPr lang="fr-FR" sz="28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fr-FR" sz="2800" dirty="0"/>
              <a:t>Annonce sur la bâche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fr-FR" sz="2800" dirty="0"/>
              <a:t>Affichage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Écrans dynamiques</a:t>
            </a: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É</a:t>
            </a:r>
            <a:r>
              <a:rPr lang="fr-FR" sz="2800" dirty="0" smtClean="0"/>
              <a:t>crans </a:t>
            </a:r>
            <a:r>
              <a:rPr lang="fr-FR" sz="2800" dirty="0"/>
              <a:t>Crous</a:t>
            </a:r>
            <a:endParaRPr lang="fr-FR" sz="4800" dirty="0">
              <a:latin typeface="+mn-lt"/>
              <a:ea typeface="+mn-ea"/>
              <a:cs typeface="+mn-cs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273825" y="7512021"/>
            <a:ext cx="8677703" cy="1535736"/>
            <a:chOff x="2468518" y="6998434"/>
            <a:chExt cx="8677703" cy="1535736"/>
          </a:xfrm>
        </p:grpSpPr>
        <p:sp>
          <p:nvSpPr>
            <p:cNvPr id="8" name="Rectangle 7"/>
            <p:cNvSpPr/>
            <p:nvPr/>
          </p:nvSpPr>
          <p:spPr>
            <a:xfrm>
              <a:off x="4244426" y="7474980"/>
              <a:ext cx="69017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fr-FR" sz="2400" b="1" dirty="0" smtClean="0">
                  <a:solidFill>
                    <a:schemeClr val="bg1">
                      <a:lumMod val="50000"/>
                    </a:schemeClr>
                  </a:solidFill>
                </a:rPr>
                <a:t>&gt; Elsa MALDONADO</a:t>
              </a:r>
              <a:endParaRPr lang="fr-FR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2468518" y="6998434"/>
              <a:ext cx="1565364" cy="1535736"/>
              <a:chOff x="6128208" y="4509691"/>
              <a:chExt cx="748383" cy="734218"/>
            </a:xfrm>
          </p:grpSpPr>
          <p:sp>
            <p:nvSpPr>
              <p:cNvPr id="10" name="Freeform 37"/>
              <p:cNvSpPr>
                <a:spLocks/>
              </p:cNvSpPr>
              <p:nvPr/>
            </p:nvSpPr>
            <p:spPr bwMode="auto">
              <a:xfrm>
                <a:off x="6461085" y="4509691"/>
                <a:ext cx="83810" cy="112140"/>
              </a:xfrm>
              <a:custGeom>
                <a:avLst/>
                <a:gdLst>
                  <a:gd name="T0" fmla="*/ 15 w 30"/>
                  <a:gd name="T1" fmla="*/ 40 h 40"/>
                  <a:gd name="T2" fmla="*/ 30 w 30"/>
                  <a:gd name="T3" fmla="*/ 25 h 40"/>
                  <a:gd name="T4" fmla="*/ 30 w 30"/>
                  <a:gd name="T5" fmla="*/ 15 h 40"/>
                  <a:gd name="T6" fmla="*/ 15 w 30"/>
                  <a:gd name="T7" fmla="*/ 0 h 40"/>
                  <a:gd name="T8" fmla="*/ 0 w 30"/>
                  <a:gd name="T9" fmla="*/ 15 h 40"/>
                  <a:gd name="T10" fmla="*/ 0 w 30"/>
                  <a:gd name="T11" fmla="*/ 25 h 40"/>
                  <a:gd name="T12" fmla="*/ 15 w 30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0">
                    <a:moveTo>
                      <a:pt x="15" y="40"/>
                    </a:moveTo>
                    <a:cubicBezTo>
                      <a:pt x="23" y="40"/>
                      <a:pt x="30" y="34"/>
                      <a:pt x="30" y="2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4"/>
                      <a:pt x="7" y="40"/>
                      <a:pt x="15" y="40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1" name="Freeform 38"/>
              <p:cNvSpPr>
                <a:spLocks/>
              </p:cNvSpPr>
              <p:nvPr/>
            </p:nvSpPr>
            <p:spPr bwMode="auto">
              <a:xfrm>
                <a:off x="6765632" y="4805976"/>
                <a:ext cx="110959" cy="83810"/>
              </a:xfrm>
              <a:custGeom>
                <a:avLst/>
                <a:gdLst>
                  <a:gd name="T0" fmla="*/ 25 w 40"/>
                  <a:gd name="T1" fmla="*/ 0 h 30"/>
                  <a:gd name="T2" fmla="*/ 15 w 40"/>
                  <a:gd name="T3" fmla="*/ 0 h 30"/>
                  <a:gd name="T4" fmla="*/ 0 w 40"/>
                  <a:gd name="T5" fmla="*/ 15 h 30"/>
                  <a:gd name="T6" fmla="*/ 15 w 40"/>
                  <a:gd name="T7" fmla="*/ 30 h 30"/>
                  <a:gd name="T8" fmla="*/ 25 w 40"/>
                  <a:gd name="T9" fmla="*/ 30 h 30"/>
                  <a:gd name="T10" fmla="*/ 40 w 40"/>
                  <a:gd name="T11" fmla="*/ 15 h 30"/>
                  <a:gd name="T12" fmla="*/ 25 w 4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0">
                    <a:moveTo>
                      <a:pt x="2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33" y="30"/>
                      <a:pt x="40" y="23"/>
                      <a:pt x="40" y="15"/>
                    </a:cubicBezTo>
                    <a:cubicBezTo>
                      <a:pt x="40" y="6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2" name="Freeform 39"/>
              <p:cNvSpPr>
                <a:spLocks/>
              </p:cNvSpPr>
              <p:nvPr/>
            </p:nvSpPr>
            <p:spPr bwMode="auto">
              <a:xfrm>
                <a:off x="6128208" y="4805976"/>
                <a:ext cx="112140" cy="83810"/>
              </a:xfrm>
              <a:custGeom>
                <a:avLst/>
                <a:gdLst>
                  <a:gd name="T0" fmla="*/ 25 w 40"/>
                  <a:gd name="T1" fmla="*/ 0 h 30"/>
                  <a:gd name="T2" fmla="*/ 15 w 40"/>
                  <a:gd name="T3" fmla="*/ 0 h 30"/>
                  <a:gd name="T4" fmla="*/ 0 w 40"/>
                  <a:gd name="T5" fmla="*/ 15 h 30"/>
                  <a:gd name="T6" fmla="*/ 15 w 40"/>
                  <a:gd name="T7" fmla="*/ 30 h 30"/>
                  <a:gd name="T8" fmla="*/ 25 w 40"/>
                  <a:gd name="T9" fmla="*/ 30 h 30"/>
                  <a:gd name="T10" fmla="*/ 40 w 40"/>
                  <a:gd name="T11" fmla="*/ 15 h 30"/>
                  <a:gd name="T12" fmla="*/ 25 w 4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0">
                    <a:moveTo>
                      <a:pt x="2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33" y="30"/>
                      <a:pt x="40" y="23"/>
                      <a:pt x="40" y="15"/>
                    </a:cubicBezTo>
                    <a:cubicBezTo>
                      <a:pt x="40" y="6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3" name="Freeform 40"/>
              <p:cNvSpPr>
                <a:spLocks/>
              </p:cNvSpPr>
              <p:nvPr/>
            </p:nvSpPr>
            <p:spPr bwMode="auto">
              <a:xfrm>
                <a:off x="6667658" y="4595862"/>
                <a:ext cx="110959" cy="112140"/>
              </a:xfrm>
              <a:custGeom>
                <a:avLst/>
                <a:gdLst>
                  <a:gd name="T0" fmla="*/ 34 w 40"/>
                  <a:gd name="T1" fmla="*/ 6 h 40"/>
                  <a:gd name="T2" fmla="*/ 13 w 40"/>
                  <a:gd name="T3" fmla="*/ 6 h 40"/>
                  <a:gd name="T4" fmla="*/ 6 w 40"/>
                  <a:gd name="T5" fmla="*/ 13 h 40"/>
                  <a:gd name="T6" fmla="*/ 6 w 40"/>
                  <a:gd name="T7" fmla="*/ 34 h 40"/>
                  <a:gd name="T8" fmla="*/ 27 w 40"/>
                  <a:gd name="T9" fmla="*/ 34 h 40"/>
                  <a:gd name="T10" fmla="*/ 34 w 40"/>
                  <a:gd name="T11" fmla="*/ 27 h 40"/>
                  <a:gd name="T12" fmla="*/ 34 w 40"/>
                  <a:gd name="T13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0">
                    <a:moveTo>
                      <a:pt x="34" y="6"/>
                    </a:moveTo>
                    <a:cubicBezTo>
                      <a:pt x="28" y="0"/>
                      <a:pt x="19" y="0"/>
                      <a:pt x="13" y="6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19"/>
                      <a:pt x="0" y="28"/>
                      <a:pt x="6" y="34"/>
                    </a:cubicBezTo>
                    <a:cubicBezTo>
                      <a:pt x="12" y="40"/>
                      <a:pt x="21" y="40"/>
                      <a:pt x="27" y="34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40" y="21"/>
                      <a:pt x="40" y="12"/>
                      <a:pt x="34" y="6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4" name="Freeform 41"/>
              <p:cNvSpPr>
                <a:spLocks/>
              </p:cNvSpPr>
              <p:nvPr/>
            </p:nvSpPr>
            <p:spPr bwMode="auto">
              <a:xfrm>
                <a:off x="6226183" y="4595862"/>
                <a:ext cx="112140" cy="112140"/>
              </a:xfrm>
              <a:custGeom>
                <a:avLst/>
                <a:gdLst>
                  <a:gd name="T0" fmla="*/ 34 w 40"/>
                  <a:gd name="T1" fmla="*/ 34 h 40"/>
                  <a:gd name="T2" fmla="*/ 34 w 40"/>
                  <a:gd name="T3" fmla="*/ 13 h 40"/>
                  <a:gd name="T4" fmla="*/ 27 w 40"/>
                  <a:gd name="T5" fmla="*/ 6 h 40"/>
                  <a:gd name="T6" fmla="*/ 5 w 40"/>
                  <a:gd name="T7" fmla="*/ 6 h 40"/>
                  <a:gd name="T8" fmla="*/ 5 w 40"/>
                  <a:gd name="T9" fmla="*/ 27 h 40"/>
                  <a:gd name="T10" fmla="*/ 12 w 40"/>
                  <a:gd name="T11" fmla="*/ 34 h 40"/>
                  <a:gd name="T12" fmla="*/ 34 w 40"/>
                  <a:gd name="T13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0">
                    <a:moveTo>
                      <a:pt x="34" y="34"/>
                    </a:moveTo>
                    <a:cubicBezTo>
                      <a:pt x="40" y="28"/>
                      <a:pt x="40" y="19"/>
                      <a:pt x="34" y="13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1" y="0"/>
                      <a:pt x="11" y="0"/>
                      <a:pt x="5" y="6"/>
                    </a:cubicBezTo>
                    <a:cubicBezTo>
                      <a:pt x="0" y="12"/>
                      <a:pt x="0" y="21"/>
                      <a:pt x="5" y="27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8" y="40"/>
                      <a:pt x="28" y="40"/>
                      <a:pt x="34" y="34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5" name="Freeform 42"/>
              <p:cNvSpPr>
                <a:spLocks noEditPoints="1"/>
              </p:cNvSpPr>
              <p:nvPr/>
            </p:nvSpPr>
            <p:spPr bwMode="auto">
              <a:xfrm>
                <a:off x="6250971" y="4657243"/>
                <a:ext cx="502856" cy="586666"/>
              </a:xfrm>
              <a:custGeom>
                <a:avLst/>
                <a:gdLst>
                  <a:gd name="T0" fmla="*/ 90 w 180"/>
                  <a:gd name="T1" fmla="*/ 0 h 210"/>
                  <a:gd name="T2" fmla="*/ 32 w 180"/>
                  <a:gd name="T3" fmla="*/ 23 h 210"/>
                  <a:gd name="T4" fmla="*/ 32 w 180"/>
                  <a:gd name="T5" fmla="*/ 137 h 210"/>
                  <a:gd name="T6" fmla="*/ 53 w 180"/>
                  <a:gd name="T7" fmla="*/ 173 h 210"/>
                  <a:gd name="T8" fmla="*/ 43 w 180"/>
                  <a:gd name="T9" fmla="*/ 187 h 210"/>
                  <a:gd name="T10" fmla="*/ 58 w 180"/>
                  <a:gd name="T11" fmla="*/ 202 h 210"/>
                  <a:gd name="T12" fmla="*/ 73 w 180"/>
                  <a:gd name="T13" fmla="*/ 202 h 210"/>
                  <a:gd name="T14" fmla="*/ 90 w 180"/>
                  <a:gd name="T15" fmla="*/ 210 h 210"/>
                  <a:gd name="T16" fmla="*/ 107 w 180"/>
                  <a:gd name="T17" fmla="*/ 202 h 210"/>
                  <a:gd name="T18" fmla="*/ 122 w 180"/>
                  <a:gd name="T19" fmla="*/ 202 h 210"/>
                  <a:gd name="T20" fmla="*/ 137 w 180"/>
                  <a:gd name="T21" fmla="*/ 187 h 210"/>
                  <a:gd name="T22" fmla="*/ 127 w 180"/>
                  <a:gd name="T23" fmla="*/ 173 h 210"/>
                  <a:gd name="T24" fmla="*/ 148 w 180"/>
                  <a:gd name="T25" fmla="*/ 137 h 210"/>
                  <a:gd name="T26" fmla="*/ 148 w 180"/>
                  <a:gd name="T27" fmla="*/ 23 h 210"/>
                  <a:gd name="T28" fmla="*/ 90 w 180"/>
                  <a:gd name="T29" fmla="*/ 0 h 210"/>
                  <a:gd name="T30" fmla="*/ 90 w 180"/>
                  <a:gd name="T31" fmla="*/ 30 h 210"/>
                  <a:gd name="T32" fmla="*/ 113 w 180"/>
                  <a:gd name="T33" fmla="*/ 55 h 210"/>
                  <a:gd name="T34" fmla="*/ 90 w 180"/>
                  <a:gd name="T35" fmla="*/ 83 h 210"/>
                  <a:gd name="T36" fmla="*/ 68 w 180"/>
                  <a:gd name="T37" fmla="*/ 55 h 210"/>
                  <a:gd name="T38" fmla="*/ 90 w 180"/>
                  <a:gd name="T39" fmla="*/ 30 h 210"/>
                  <a:gd name="T40" fmla="*/ 134 w 180"/>
                  <a:gd name="T41" fmla="*/ 107 h 210"/>
                  <a:gd name="T42" fmla="*/ 127 w 180"/>
                  <a:gd name="T43" fmla="*/ 116 h 210"/>
                  <a:gd name="T44" fmla="*/ 124 w 180"/>
                  <a:gd name="T45" fmla="*/ 119 h 210"/>
                  <a:gd name="T46" fmla="*/ 98 w 180"/>
                  <a:gd name="T47" fmla="*/ 170 h 210"/>
                  <a:gd name="T48" fmla="*/ 98 w 180"/>
                  <a:gd name="T49" fmla="*/ 172 h 210"/>
                  <a:gd name="T50" fmla="*/ 90 w 180"/>
                  <a:gd name="T51" fmla="*/ 172 h 210"/>
                  <a:gd name="T52" fmla="*/ 83 w 180"/>
                  <a:gd name="T53" fmla="*/ 172 h 210"/>
                  <a:gd name="T54" fmla="*/ 82 w 180"/>
                  <a:gd name="T55" fmla="*/ 170 h 210"/>
                  <a:gd name="T56" fmla="*/ 56 w 180"/>
                  <a:gd name="T57" fmla="*/ 119 h 210"/>
                  <a:gd name="T58" fmla="*/ 53 w 180"/>
                  <a:gd name="T59" fmla="*/ 116 h 210"/>
                  <a:gd name="T60" fmla="*/ 46 w 180"/>
                  <a:gd name="T61" fmla="*/ 107 h 210"/>
                  <a:gd name="T62" fmla="*/ 44 w 180"/>
                  <a:gd name="T63" fmla="*/ 102 h 210"/>
                  <a:gd name="T64" fmla="*/ 49 w 180"/>
                  <a:gd name="T65" fmla="*/ 94 h 210"/>
                  <a:gd name="T66" fmla="*/ 72 w 180"/>
                  <a:gd name="T67" fmla="*/ 89 h 210"/>
                  <a:gd name="T68" fmla="*/ 78 w 180"/>
                  <a:gd name="T69" fmla="*/ 91 h 210"/>
                  <a:gd name="T70" fmla="*/ 90 w 180"/>
                  <a:gd name="T71" fmla="*/ 120 h 210"/>
                  <a:gd name="T72" fmla="*/ 102 w 180"/>
                  <a:gd name="T73" fmla="*/ 91 h 210"/>
                  <a:gd name="T74" fmla="*/ 108 w 180"/>
                  <a:gd name="T75" fmla="*/ 89 h 210"/>
                  <a:gd name="T76" fmla="*/ 131 w 180"/>
                  <a:gd name="T77" fmla="*/ 94 h 210"/>
                  <a:gd name="T78" fmla="*/ 136 w 180"/>
                  <a:gd name="T79" fmla="*/ 102 h 210"/>
                  <a:gd name="T80" fmla="*/ 134 w 180"/>
                  <a:gd name="T81" fmla="*/ 10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210">
                    <a:moveTo>
                      <a:pt x="90" y="0"/>
                    </a:moveTo>
                    <a:cubicBezTo>
                      <a:pt x="68" y="0"/>
                      <a:pt x="48" y="8"/>
                      <a:pt x="32" y="23"/>
                    </a:cubicBezTo>
                    <a:cubicBezTo>
                      <a:pt x="0" y="55"/>
                      <a:pt x="0" y="106"/>
                      <a:pt x="32" y="137"/>
                    </a:cubicBezTo>
                    <a:cubicBezTo>
                      <a:pt x="43" y="148"/>
                      <a:pt x="51" y="153"/>
                      <a:pt x="53" y="173"/>
                    </a:cubicBezTo>
                    <a:cubicBezTo>
                      <a:pt x="47" y="175"/>
                      <a:pt x="43" y="181"/>
                      <a:pt x="43" y="187"/>
                    </a:cubicBezTo>
                    <a:cubicBezTo>
                      <a:pt x="43" y="195"/>
                      <a:pt x="50" y="202"/>
                      <a:pt x="58" y="202"/>
                    </a:cubicBezTo>
                    <a:cubicBezTo>
                      <a:pt x="73" y="202"/>
                      <a:pt x="73" y="202"/>
                      <a:pt x="73" y="202"/>
                    </a:cubicBezTo>
                    <a:cubicBezTo>
                      <a:pt x="77" y="207"/>
                      <a:pt x="83" y="210"/>
                      <a:pt x="90" y="210"/>
                    </a:cubicBezTo>
                    <a:cubicBezTo>
                      <a:pt x="97" y="210"/>
                      <a:pt x="103" y="207"/>
                      <a:pt x="107" y="202"/>
                    </a:cubicBezTo>
                    <a:cubicBezTo>
                      <a:pt x="122" y="202"/>
                      <a:pt x="122" y="202"/>
                      <a:pt x="122" y="202"/>
                    </a:cubicBezTo>
                    <a:cubicBezTo>
                      <a:pt x="130" y="202"/>
                      <a:pt x="137" y="195"/>
                      <a:pt x="137" y="187"/>
                    </a:cubicBezTo>
                    <a:cubicBezTo>
                      <a:pt x="137" y="181"/>
                      <a:pt x="133" y="175"/>
                      <a:pt x="127" y="173"/>
                    </a:cubicBezTo>
                    <a:cubicBezTo>
                      <a:pt x="129" y="153"/>
                      <a:pt x="137" y="148"/>
                      <a:pt x="148" y="137"/>
                    </a:cubicBezTo>
                    <a:cubicBezTo>
                      <a:pt x="180" y="106"/>
                      <a:pt x="180" y="55"/>
                      <a:pt x="148" y="23"/>
                    </a:cubicBezTo>
                    <a:cubicBezTo>
                      <a:pt x="132" y="8"/>
                      <a:pt x="112" y="0"/>
                      <a:pt x="90" y="0"/>
                    </a:cubicBezTo>
                    <a:close/>
                    <a:moveTo>
                      <a:pt x="90" y="30"/>
                    </a:moveTo>
                    <a:cubicBezTo>
                      <a:pt x="103" y="30"/>
                      <a:pt x="113" y="40"/>
                      <a:pt x="113" y="55"/>
                    </a:cubicBezTo>
                    <a:cubicBezTo>
                      <a:pt x="113" y="69"/>
                      <a:pt x="102" y="83"/>
                      <a:pt x="90" y="83"/>
                    </a:cubicBezTo>
                    <a:cubicBezTo>
                      <a:pt x="78" y="83"/>
                      <a:pt x="68" y="69"/>
                      <a:pt x="68" y="55"/>
                    </a:cubicBezTo>
                    <a:cubicBezTo>
                      <a:pt x="68" y="40"/>
                      <a:pt x="77" y="30"/>
                      <a:pt x="90" y="30"/>
                    </a:cubicBezTo>
                    <a:close/>
                    <a:moveTo>
                      <a:pt x="134" y="107"/>
                    </a:moveTo>
                    <a:cubicBezTo>
                      <a:pt x="132" y="110"/>
                      <a:pt x="130" y="113"/>
                      <a:pt x="127" y="116"/>
                    </a:cubicBezTo>
                    <a:cubicBezTo>
                      <a:pt x="126" y="117"/>
                      <a:pt x="125" y="118"/>
                      <a:pt x="124" y="119"/>
                    </a:cubicBezTo>
                    <a:cubicBezTo>
                      <a:pt x="114" y="129"/>
                      <a:pt x="101" y="141"/>
                      <a:pt x="98" y="170"/>
                    </a:cubicBezTo>
                    <a:cubicBezTo>
                      <a:pt x="98" y="172"/>
                      <a:pt x="98" y="172"/>
                      <a:pt x="98" y="172"/>
                    </a:cubicBezTo>
                    <a:cubicBezTo>
                      <a:pt x="90" y="172"/>
                      <a:pt x="90" y="172"/>
                      <a:pt x="90" y="172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82" y="170"/>
                      <a:pt x="82" y="170"/>
                      <a:pt x="82" y="170"/>
                    </a:cubicBezTo>
                    <a:cubicBezTo>
                      <a:pt x="80" y="141"/>
                      <a:pt x="67" y="129"/>
                      <a:pt x="56" y="119"/>
                    </a:cubicBezTo>
                    <a:cubicBezTo>
                      <a:pt x="55" y="118"/>
                      <a:pt x="54" y="117"/>
                      <a:pt x="53" y="116"/>
                    </a:cubicBezTo>
                    <a:cubicBezTo>
                      <a:pt x="50" y="113"/>
                      <a:pt x="48" y="110"/>
                      <a:pt x="46" y="107"/>
                    </a:cubicBezTo>
                    <a:cubicBezTo>
                      <a:pt x="45" y="105"/>
                      <a:pt x="44" y="102"/>
                      <a:pt x="44" y="102"/>
                    </a:cubicBezTo>
                    <a:cubicBezTo>
                      <a:pt x="44" y="98"/>
                      <a:pt x="46" y="95"/>
                      <a:pt x="49" y="94"/>
                    </a:cubicBezTo>
                    <a:cubicBezTo>
                      <a:pt x="49" y="94"/>
                      <a:pt x="68" y="90"/>
                      <a:pt x="72" y="89"/>
                    </a:cubicBezTo>
                    <a:cubicBezTo>
                      <a:pt x="75" y="89"/>
                      <a:pt x="77" y="89"/>
                      <a:pt x="78" y="91"/>
                    </a:cubicBezTo>
                    <a:cubicBezTo>
                      <a:pt x="79" y="94"/>
                      <a:pt x="88" y="115"/>
                      <a:pt x="90" y="120"/>
                    </a:cubicBezTo>
                    <a:cubicBezTo>
                      <a:pt x="92" y="115"/>
                      <a:pt x="101" y="94"/>
                      <a:pt x="102" y="91"/>
                    </a:cubicBezTo>
                    <a:cubicBezTo>
                      <a:pt x="103" y="89"/>
                      <a:pt x="105" y="89"/>
                      <a:pt x="108" y="89"/>
                    </a:cubicBezTo>
                    <a:cubicBezTo>
                      <a:pt x="112" y="90"/>
                      <a:pt x="131" y="94"/>
                      <a:pt x="131" y="94"/>
                    </a:cubicBezTo>
                    <a:cubicBezTo>
                      <a:pt x="134" y="95"/>
                      <a:pt x="136" y="98"/>
                      <a:pt x="136" y="102"/>
                    </a:cubicBezTo>
                    <a:cubicBezTo>
                      <a:pt x="136" y="102"/>
                      <a:pt x="136" y="105"/>
                      <a:pt x="134" y="107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</p:grpSp>
      </p:grpSp>
      <p:sp>
        <p:nvSpPr>
          <p:cNvPr id="16" name="Shape 181"/>
          <p:cNvSpPr>
            <a:spLocks noChangeArrowheads="1"/>
          </p:cNvSpPr>
          <p:nvPr/>
        </p:nvSpPr>
        <p:spPr bwMode="auto">
          <a:xfrm>
            <a:off x="841375" y="2810136"/>
            <a:ext cx="11156184" cy="51809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hangingPunct="0"/>
            <a:r>
              <a:rPr lang="fr-FR" sz="2700" dirty="0" smtClean="0">
                <a:solidFill>
                  <a:srgbClr val="53585F"/>
                </a:solidFill>
                <a:sym typeface="Averta"/>
              </a:rPr>
              <a:t>Les supports internes pour diffuser vos informations</a:t>
            </a:r>
            <a:r>
              <a:rPr lang="fr-FR" sz="2700" b="1" dirty="0" smtClean="0">
                <a:solidFill>
                  <a:srgbClr val="53585F"/>
                </a:solidFill>
                <a:sym typeface="Averta"/>
              </a:rPr>
              <a:t>:</a:t>
            </a:r>
            <a:endParaRPr lang="fr-FR" sz="2700" b="1" dirty="0">
              <a:solidFill>
                <a:srgbClr val="53585F"/>
              </a:solidFill>
              <a:sym typeface="Averta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538" y="1430313"/>
            <a:ext cx="1762727" cy="176272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7266393" y="4606681"/>
            <a:ext cx="4652338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indent="0" algn="ctr"/>
            <a:r>
              <a:rPr lang="fr-FR" sz="2800" b="1" dirty="0" smtClean="0">
                <a:solidFill>
                  <a:srgbClr val="FF0000"/>
                </a:solidFill>
              </a:rPr>
              <a:t>Pensez à tous les supports !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1638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7"/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178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4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Shape 180"/>
          <p:cNvSpPr>
            <a:spLocks noChangeArrowheads="1"/>
          </p:cNvSpPr>
          <p:nvPr/>
        </p:nvSpPr>
        <p:spPr bwMode="auto">
          <a:xfrm>
            <a:off x="900113" y="776288"/>
            <a:ext cx="11494978" cy="13080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4000" dirty="0">
                <a:solidFill>
                  <a:srgbClr val="D8232A"/>
                </a:solidFill>
                <a:sym typeface="Averta"/>
              </a:rPr>
              <a:t>Les solutions de </a:t>
            </a:r>
            <a:r>
              <a:rPr lang="fr-FR" sz="4000" dirty="0" smtClean="0">
                <a:solidFill>
                  <a:srgbClr val="D8232A"/>
                </a:solidFill>
                <a:sym typeface="Averta"/>
              </a:rPr>
              <a:t>communication : </a:t>
            </a:r>
            <a:br>
              <a:rPr lang="fr-FR" sz="4000" dirty="0" smtClean="0">
                <a:solidFill>
                  <a:srgbClr val="D8232A"/>
                </a:solidFill>
                <a:sym typeface="Averta"/>
              </a:rPr>
            </a:br>
            <a:r>
              <a:rPr lang="fr-FR" sz="4000" dirty="0" smtClean="0">
                <a:solidFill>
                  <a:srgbClr val="D8232A"/>
                </a:solidFill>
                <a:sym typeface="Averta"/>
              </a:rPr>
              <a:t>La presse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33607" y="5088865"/>
            <a:ext cx="465233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indent="0"/>
            <a:r>
              <a:rPr lang="fr-FR" sz="2800" b="1" dirty="0" smtClean="0">
                <a:solidFill>
                  <a:srgbClr val="FF0000"/>
                </a:solidFill>
              </a:rPr>
              <a:t>La diffusion scientifique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273825" y="7512021"/>
            <a:ext cx="8677703" cy="1535736"/>
            <a:chOff x="2468518" y="6998434"/>
            <a:chExt cx="8677703" cy="1535736"/>
          </a:xfrm>
        </p:grpSpPr>
        <p:sp>
          <p:nvSpPr>
            <p:cNvPr id="8" name="Rectangle 7"/>
            <p:cNvSpPr/>
            <p:nvPr/>
          </p:nvSpPr>
          <p:spPr>
            <a:xfrm>
              <a:off x="4244426" y="7474980"/>
              <a:ext cx="69017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fr-FR" sz="2400" b="1" dirty="0" smtClean="0">
                  <a:solidFill>
                    <a:schemeClr val="bg1">
                      <a:lumMod val="50000"/>
                    </a:schemeClr>
                  </a:solidFill>
                </a:rPr>
                <a:t>&gt; Elsa MALDONADO</a:t>
              </a:r>
              <a:endParaRPr lang="fr-FR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2468518" y="6998434"/>
              <a:ext cx="1565364" cy="1535736"/>
              <a:chOff x="6128208" y="4509691"/>
              <a:chExt cx="748383" cy="734218"/>
            </a:xfrm>
          </p:grpSpPr>
          <p:sp>
            <p:nvSpPr>
              <p:cNvPr id="10" name="Freeform 37"/>
              <p:cNvSpPr>
                <a:spLocks/>
              </p:cNvSpPr>
              <p:nvPr/>
            </p:nvSpPr>
            <p:spPr bwMode="auto">
              <a:xfrm>
                <a:off x="6461085" y="4509691"/>
                <a:ext cx="83810" cy="112140"/>
              </a:xfrm>
              <a:custGeom>
                <a:avLst/>
                <a:gdLst>
                  <a:gd name="T0" fmla="*/ 15 w 30"/>
                  <a:gd name="T1" fmla="*/ 40 h 40"/>
                  <a:gd name="T2" fmla="*/ 30 w 30"/>
                  <a:gd name="T3" fmla="*/ 25 h 40"/>
                  <a:gd name="T4" fmla="*/ 30 w 30"/>
                  <a:gd name="T5" fmla="*/ 15 h 40"/>
                  <a:gd name="T6" fmla="*/ 15 w 30"/>
                  <a:gd name="T7" fmla="*/ 0 h 40"/>
                  <a:gd name="T8" fmla="*/ 0 w 30"/>
                  <a:gd name="T9" fmla="*/ 15 h 40"/>
                  <a:gd name="T10" fmla="*/ 0 w 30"/>
                  <a:gd name="T11" fmla="*/ 25 h 40"/>
                  <a:gd name="T12" fmla="*/ 15 w 30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0">
                    <a:moveTo>
                      <a:pt x="15" y="40"/>
                    </a:moveTo>
                    <a:cubicBezTo>
                      <a:pt x="23" y="40"/>
                      <a:pt x="30" y="34"/>
                      <a:pt x="30" y="2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4"/>
                      <a:pt x="7" y="40"/>
                      <a:pt x="15" y="40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1" name="Freeform 38"/>
              <p:cNvSpPr>
                <a:spLocks/>
              </p:cNvSpPr>
              <p:nvPr/>
            </p:nvSpPr>
            <p:spPr bwMode="auto">
              <a:xfrm>
                <a:off x="6765632" y="4805976"/>
                <a:ext cx="110959" cy="83810"/>
              </a:xfrm>
              <a:custGeom>
                <a:avLst/>
                <a:gdLst>
                  <a:gd name="T0" fmla="*/ 25 w 40"/>
                  <a:gd name="T1" fmla="*/ 0 h 30"/>
                  <a:gd name="T2" fmla="*/ 15 w 40"/>
                  <a:gd name="T3" fmla="*/ 0 h 30"/>
                  <a:gd name="T4" fmla="*/ 0 w 40"/>
                  <a:gd name="T5" fmla="*/ 15 h 30"/>
                  <a:gd name="T6" fmla="*/ 15 w 40"/>
                  <a:gd name="T7" fmla="*/ 30 h 30"/>
                  <a:gd name="T8" fmla="*/ 25 w 40"/>
                  <a:gd name="T9" fmla="*/ 30 h 30"/>
                  <a:gd name="T10" fmla="*/ 40 w 40"/>
                  <a:gd name="T11" fmla="*/ 15 h 30"/>
                  <a:gd name="T12" fmla="*/ 25 w 4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0">
                    <a:moveTo>
                      <a:pt x="2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33" y="30"/>
                      <a:pt x="40" y="23"/>
                      <a:pt x="40" y="15"/>
                    </a:cubicBezTo>
                    <a:cubicBezTo>
                      <a:pt x="40" y="6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2" name="Freeform 39"/>
              <p:cNvSpPr>
                <a:spLocks/>
              </p:cNvSpPr>
              <p:nvPr/>
            </p:nvSpPr>
            <p:spPr bwMode="auto">
              <a:xfrm>
                <a:off x="6128208" y="4805976"/>
                <a:ext cx="112140" cy="83810"/>
              </a:xfrm>
              <a:custGeom>
                <a:avLst/>
                <a:gdLst>
                  <a:gd name="T0" fmla="*/ 25 w 40"/>
                  <a:gd name="T1" fmla="*/ 0 h 30"/>
                  <a:gd name="T2" fmla="*/ 15 w 40"/>
                  <a:gd name="T3" fmla="*/ 0 h 30"/>
                  <a:gd name="T4" fmla="*/ 0 w 40"/>
                  <a:gd name="T5" fmla="*/ 15 h 30"/>
                  <a:gd name="T6" fmla="*/ 15 w 40"/>
                  <a:gd name="T7" fmla="*/ 30 h 30"/>
                  <a:gd name="T8" fmla="*/ 25 w 40"/>
                  <a:gd name="T9" fmla="*/ 30 h 30"/>
                  <a:gd name="T10" fmla="*/ 40 w 40"/>
                  <a:gd name="T11" fmla="*/ 15 h 30"/>
                  <a:gd name="T12" fmla="*/ 25 w 4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0">
                    <a:moveTo>
                      <a:pt x="2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33" y="30"/>
                      <a:pt x="40" y="23"/>
                      <a:pt x="40" y="15"/>
                    </a:cubicBezTo>
                    <a:cubicBezTo>
                      <a:pt x="40" y="6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3" name="Freeform 40"/>
              <p:cNvSpPr>
                <a:spLocks/>
              </p:cNvSpPr>
              <p:nvPr/>
            </p:nvSpPr>
            <p:spPr bwMode="auto">
              <a:xfrm>
                <a:off x="6667658" y="4595862"/>
                <a:ext cx="110959" cy="112140"/>
              </a:xfrm>
              <a:custGeom>
                <a:avLst/>
                <a:gdLst>
                  <a:gd name="T0" fmla="*/ 34 w 40"/>
                  <a:gd name="T1" fmla="*/ 6 h 40"/>
                  <a:gd name="T2" fmla="*/ 13 w 40"/>
                  <a:gd name="T3" fmla="*/ 6 h 40"/>
                  <a:gd name="T4" fmla="*/ 6 w 40"/>
                  <a:gd name="T5" fmla="*/ 13 h 40"/>
                  <a:gd name="T6" fmla="*/ 6 w 40"/>
                  <a:gd name="T7" fmla="*/ 34 h 40"/>
                  <a:gd name="T8" fmla="*/ 27 w 40"/>
                  <a:gd name="T9" fmla="*/ 34 h 40"/>
                  <a:gd name="T10" fmla="*/ 34 w 40"/>
                  <a:gd name="T11" fmla="*/ 27 h 40"/>
                  <a:gd name="T12" fmla="*/ 34 w 40"/>
                  <a:gd name="T13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0">
                    <a:moveTo>
                      <a:pt x="34" y="6"/>
                    </a:moveTo>
                    <a:cubicBezTo>
                      <a:pt x="28" y="0"/>
                      <a:pt x="19" y="0"/>
                      <a:pt x="13" y="6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19"/>
                      <a:pt x="0" y="28"/>
                      <a:pt x="6" y="34"/>
                    </a:cubicBezTo>
                    <a:cubicBezTo>
                      <a:pt x="12" y="40"/>
                      <a:pt x="21" y="40"/>
                      <a:pt x="27" y="34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40" y="21"/>
                      <a:pt x="40" y="12"/>
                      <a:pt x="34" y="6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4" name="Freeform 41"/>
              <p:cNvSpPr>
                <a:spLocks/>
              </p:cNvSpPr>
              <p:nvPr/>
            </p:nvSpPr>
            <p:spPr bwMode="auto">
              <a:xfrm>
                <a:off x="6226183" y="4595862"/>
                <a:ext cx="112140" cy="112140"/>
              </a:xfrm>
              <a:custGeom>
                <a:avLst/>
                <a:gdLst>
                  <a:gd name="T0" fmla="*/ 34 w 40"/>
                  <a:gd name="T1" fmla="*/ 34 h 40"/>
                  <a:gd name="T2" fmla="*/ 34 w 40"/>
                  <a:gd name="T3" fmla="*/ 13 h 40"/>
                  <a:gd name="T4" fmla="*/ 27 w 40"/>
                  <a:gd name="T5" fmla="*/ 6 h 40"/>
                  <a:gd name="T6" fmla="*/ 5 w 40"/>
                  <a:gd name="T7" fmla="*/ 6 h 40"/>
                  <a:gd name="T8" fmla="*/ 5 w 40"/>
                  <a:gd name="T9" fmla="*/ 27 h 40"/>
                  <a:gd name="T10" fmla="*/ 12 w 40"/>
                  <a:gd name="T11" fmla="*/ 34 h 40"/>
                  <a:gd name="T12" fmla="*/ 34 w 40"/>
                  <a:gd name="T13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0">
                    <a:moveTo>
                      <a:pt x="34" y="34"/>
                    </a:moveTo>
                    <a:cubicBezTo>
                      <a:pt x="40" y="28"/>
                      <a:pt x="40" y="19"/>
                      <a:pt x="34" y="13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1" y="0"/>
                      <a:pt x="11" y="0"/>
                      <a:pt x="5" y="6"/>
                    </a:cubicBezTo>
                    <a:cubicBezTo>
                      <a:pt x="0" y="12"/>
                      <a:pt x="0" y="21"/>
                      <a:pt x="5" y="27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8" y="40"/>
                      <a:pt x="28" y="40"/>
                      <a:pt x="34" y="34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5" name="Freeform 42"/>
              <p:cNvSpPr>
                <a:spLocks noEditPoints="1"/>
              </p:cNvSpPr>
              <p:nvPr/>
            </p:nvSpPr>
            <p:spPr bwMode="auto">
              <a:xfrm>
                <a:off x="6250971" y="4657243"/>
                <a:ext cx="502856" cy="586666"/>
              </a:xfrm>
              <a:custGeom>
                <a:avLst/>
                <a:gdLst>
                  <a:gd name="T0" fmla="*/ 90 w 180"/>
                  <a:gd name="T1" fmla="*/ 0 h 210"/>
                  <a:gd name="T2" fmla="*/ 32 w 180"/>
                  <a:gd name="T3" fmla="*/ 23 h 210"/>
                  <a:gd name="T4" fmla="*/ 32 w 180"/>
                  <a:gd name="T5" fmla="*/ 137 h 210"/>
                  <a:gd name="T6" fmla="*/ 53 w 180"/>
                  <a:gd name="T7" fmla="*/ 173 h 210"/>
                  <a:gd name="T8" fmla="*/ 43 w 180"/>
                  <a:gd name="T9" fmla="*/ 187 h 210"/>
                  <a:gd name="T10" fmla="*/ 58 w 180"/>
                  <a:gd name="T11" fmla="*/ 202 h 210"/>
                  <a:gd name="T12" fmla="*/ 73 w 180"/>
                  <a:gd name="T13" fmla="*/ 202 h 210"/>
                  <a:gd name="T14" fmla="*/ 90 w 180"/>
                  <a:gd name="T15" fmla="*/ 210 h 210"/>
                  <a:gd name="T16" fmla="*/ 107 w 180"/>
                  <a:gd name="T17" fmla="*/ 202 h 210"/>
                  <a:gd name="T18" fmla="*/ 122 w 180"/>
                  <a:gd name="T19" fmla="*/ 202 h 210"/>
                  <a:gd name="T20" fmla="*/ 137 w 180"/>
                  <a:gd name="T21" fmla="*/ 187 h 210"/>
                  <a:gd name="T22" fmla="*/ 127 w 180"/>
                  <a:gd name="T23" fmla="*/ 173 h 210"/>
                  <a:gd name="T24" fmla="*/ 148 w 180"/>
                  <a:gd name="T25" fmla="*/ 137 h 210"/>
                  <a:gd name="T26" fmla="*/ 148 w 180"/>
                  <a:gd name="T27" fmla="*/ 23 h 210"/>
                  <a:gd name="T28" fmla="*/ 90 w 180"/>
                  <a:gd name="T29" fmla="*/ 0 h 210"/>
                  <a:gd name="T30" fmla="*/ 90 w 180"/>
                  <a:gd name="T31" fmla="*/ 30 h 210"/>
                  <a:gd name="T32" fmla="*/ 113 w 180"/>
                  <a:gd name="T33" fmla="*/ 55 h 210"/>
                  <a:gd name="T34" fmla="*/ 90 w 180"/>
                  <a:gd name="T35" fmla="*/ 83 h 210"/>
                  <a:gd name="T36" fmla="*/ 68 w 180"/>
                  <a:gd name="T37" fmla="*/ 55 h 210"/>
                  <a:gd name="T38" fmla="*/ 90 w 180"/>
                  <a:gd name="T39" fmla="*/ 30 h 210"/>
                  <a:gd name="T40" fmla="*/ 134 w 180"/>
                  <a:gd name="T41" fmla="*/ 107 h 210"/>
                  <a:gd name="T42" fmla="*/ 127 w 180"/>
                  <a:gd name="T43" fmla="*/ 116 h 210"/>
                  <a:gd name="T44" fmla="*/ 124 w 180"/>
                  <a:gd name="T45" fmla="*/ 119 h 210"/>
                  <a:gd name="T46" fmla="*/ 98 w 180"/>
                  <a:gd name="T47" fmla="*/ 170 h 210"/>
                  <a:gd name="T48" fmla="*/ 98 w 180"/>
                  <a:gd name="T49" fmla="*/ 172 h 210"/>
                  <a:gd name="T50" fmla="*/ 90 w 180"/>
                  <a:gd name="T51" fmla="*/ 172 h 210"/>
                  <a:gd name="T52" fmla="*/ 83 w 180"/>
                  <a:gd name="T53" fmla="*/ 172 h 210"/>
                  <a:gd name="T54" fmla="*/ 82 w 180"/>
                  <a:gd name="T55" fmla="*/ 170 h 210"/>
                  <a:gd name="T56" fmla="*/ 56 w 180"/>
                  <a:gd name="T57" fmla="*/ 119 h 210"/>
                  <a:gd name="T58" fmla="*/ 53 w 180"/>
                  <a:gd name="T59" fmla="*/ 116 h 210"/>
                  <a:gd name="T60" fmla="*/ 46 w 180"/>
                  <a:gd name="T61" fmla="*/ 107 h 210"/>
                  <a:gd name="T62" fmla="*/ 44 w 180"/>
                  <a:gd name="T63" fmla="*/ 102 h 210"/>
                  <a:gd name="T64" fmla="*/ 49 w 180"/>
                  <a:gd name="T65" fmla="*/ 94 h 210"/>
                  <a:gd name="T66" fmla="*/ 72 w 180"/>
                  <a:gd name="T67" fmla="*/ 89 h 210"/>
                  <a:gd name="T68" fmla="*/ 78 w 180"/>
                  <a:gd name="T69" fmla="*/ 91 h 210"/>
                  <a:gd name="T70" fmla="*/ 90 w 180"/>
                  <a:gd name="T71" fmla="*/ 120 h 210"/>
                  <a:gd name="T72" fmla="*/ 102 w 180"/>
                  <a:gd name="T73" fmla="*/ 91 h 210"/>
                  <a:gd name="T74" fmla="*/ 108 w 180"/>
                  <a:gd name="T75" fmla="*/ 89 h 210"/>
                  <a:gd name="T76" fmla="*/ 131 w 180"/>
                  <a:gd name="T77" fmla="*/ 94 h 210"/>
                  <a:gd name="T78" fmla="*/ 136 w 180"/>
                  <a:gd name="T79" fmla="*/ 102 h 210"/>
                  <a:gd name="T80" fmla="*/ 134 w 180"/>
                  <a:gd name="T81" fmla="*/ 10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210">
                    <a:moveTo>
                      <a:pt x="90" y="0"/>
                    </a:moveTo>
                    <a:cubicBezTo>
                      <a:pt x="68" y="0"/>
                      <a:pt x="48" y="8"/>
                      <a:pt x="32" y="23"/>
                    </a:cubicBezTo>
                    <a:cubicBezTo>
                      <a:pt x="0" y="55"/>
                      <a:pt x="0" y="106"/>
                      <a:pt x="32" y="137"/>
                    </a:cubicBezTo>
                    <a:cubicBezTo>
                      <a:pt x="43" y="148"/>
                      <a:pt x="51" y="153"/>
                      <a:pt x="53" y="173"/>
                    </a:cubicBezTo>
                    <a:cubicBezTo>
                      <a:pt x="47" y="175"/>
                      <a:pt x="43" y="181"/>
                      <a:pt x="43" y="187"/>
                    </a:cubicBezTo>
                    <a:cubicBezTo>
                      <a:pt x="43" y="195"/>
                      <a:pt x="50" y="202"/>
                      <a:pt x="58" y="202"/>
                    </a:cubicBezTo>
                    <a:cubicBezTo>
                      <a:pt x="73" y="202"/>
                      <a:pt x="73" y="202"/>
                      <a:pt x="73" y="202"/>
                    </a:cubicBezTo>
                    <a:cubicBezTo>
                      <a:pt x="77" y="207"/>
                      <a:pt x="83" y="210"/>
                      <a:pt x="90" y="210"/>
                    </a:cubicBezTo>
                    <a:cubicBezTo>
                      <a:pt x="97" y="210"/>
                      <a:pt x="103" y="207"/>
                      <a:pt x="107" y="202"/>
                    </a:cubicBezTo>
                    <a:cubicBezTo>
                      <a:pt x="122" y="202"/>
                      <a:pt x="122" y="202"/>
                      <a:pt x="122" y="202"/>
                    </a:cubicBezTo>
                    <a:cubicBezTo>
                      <a:pt x="130" y="202"/>
                      <a:pt x="137" y="195"/>
                      <a:pt x="137" y="187"/>
                    </a:cubicBezTo>
                    <a:cubicBezTo>
                      <a:pt x="137" y="181"/>
                      <a:pt x="133" y="175"/>
                      <a:pt x="127" y="173"/>
                    </a:cubicBezTo>
                    <a:cubicBezTo>
                      <a:pt x="129" y="153"/>
                      <a:pt x="137" y="148"/>
                      <a:pt x="148" y="137"/>
                    </a:cubicBezTo>
                    <a:cubicBezTo>
                      <a:pt x="180" y="106"/>
                      <a:pt x="180" y="55"/>
                      <a:pt x="148" y="23"/>
                    </a:cubicBezTo>
                    <a:cubicBezTo>
                      <a:pt x="132" y="8"/>
                      <a:pt x="112" y="0"/>
                      <a:pt x="90" y="0"/>
                    </a:cubicBezTo>
                    <a:close/>
                    <a:moveTo>
                      <a:pt x="90" y="30"/>
                    </a:moveTo>
                    <a:cubicBezTo>
                      <a:pt x="103" y="30"/>
                      <a:pt x="113" y="40"/>
                      <a:pt x="113" y="55"/>
                    </a:cubicBezTo>
                    <a:cubicBezTo>
                      <a:pt x="113" y="69"/>
                      <a:pt x="102" y="83"/>
                      <a:pt x="90" y="83"/>
                    </a:cubicBezTo>
                    <a:cubicBezTo>
                      <a:pt x="78" y="83"/>
                      <a:pt x="68" y="69"/>
                      <a:pt x="68" y="55"/>
                    </a:cubicBezTo>
                    <a:cubicBezTo>
                      <a:pt x="68" y="40"/>
                      <a:pt x="77" y="30"/>
                      <a:pt x="90" y="30"/>
                    </a:cubicBezTo>
                    <a:close/>
                    <a:moveTo>
                      <a:pt x="134" y="107"/>
                    </a:moveTo>
                    <a:cubicBezTo>
                      <a:pt x="132" y="110"/>
                      <a:pt x="130" y="113"/>
                      <a:pt x="127" y="116"/>
                    </a:cubicBezTo>
                    <a:cubicBezTo>
                      <a:pt x="126" y="117"/>
                      <a:pt x="125" y="118"/>
                      <a:pt x="124" y="119"/>
                    </a:cubicBezTo>
                    <a:cubicBezTo>
                      <a:pt x="114" y="129"/>
                      <a:pt x="101" y="141"/>
                      <a:pt x="98" y="170"/>
                    </a:cubicBezTo>
                    <a:cubicBezTo>
                      <a:pt x="98" y="172"/>
                      <a:pt x="98" y="172"/>
                      <a:pt x="98" y="172"/>
                    </a:cubicBezTo>
                    <a:cubicBezTo>
                      <a:pt x="90" y="172"/>
                      <a:pt x="90" y="172"/>
                      <a:pt x="90" y="172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82" y="170"/>
                      <a:pt x="82" y="170"/>
                      <a:pt x="82" y="170"/>
                    </a:cubicBezTo>
                    <a:cubicBezTo>
                      <a:pt x="80" y="141"/>
                      <a:pt x="67" y="129"/>
                      <a:pt x="56" y="119"/>
                    </a:cubicBezTo>
                    <a:cubicBezTo>
                      <a:pt x="55" y="118"/>
                      <a:pt x="54" y="117"/>
                      <a:pt x="53" y="116"/>
                    </a:cubicBezTo>
                    <a:cubicBezTo>
                      <a:pt x="50" y="113"/>
                      <a:pt x="48" y="110"/>
                      <a:pt x="46" y="107"/>
                    </a:cubicBezTo>
                    <a:cubicBezTo>
                      <a:pt x="45" y="105"/>
                      <a:pt x="44" y="102"/>
                      <a:pt x="44" y="102"/>
                    </a:cubicBezTo>
                    <a:cubicBezTo>
                      <a:pt x="44" y="98"/>
                      <a:pt x="46" y="95"/>
                      <a:pt x="49" y="94"/>
                    </a:cubicBezTo>
                    <a:cubicBezTo>
                      <a:pt x="49" y="94"/>
                      <a:pt x="68" y="90"/>
                      <a:pt x="72" y="89"/>
                    </a:cubicBezTo>
                    <a:cubicBezTo>
                      <a:pt x="75" y="89"/>
                      <a:pt x="77" y="89"/>
                      <a:pt x="78" y="91"/>
                    </a:cubicBezTo>
                    <a:cubicBezTo>
                      <a:pt x="79" y="94"/>
                      <a:pt x="88" y="115"/>
                      <a:pt x="90" y="120"/>
                    </a:cubicBezTo>
                    <a:cubicBezTo>
                      <a:pt x="92" y="115"/>
                      <a:pt x="101" y="94"/>
                      <a:pt x="102" y="91"/>
                    </a:cubicBezTo>
                    <a:cubicBezTo>
                      <a:pt x="103" y="89"/>
                      <a:pt x="105" y="89"/>
                      <a:pt x="108" y="89"/>
                    </a:cubicBezTo>
                    <a:cubicBezTo>
                      <a:pt x="112" y="90"/>
                      <a:pt x="131" y="94"/>
                      <a:pt x="131" y="94"/>
                    </a:cubicBezTo>
                    <a:cubicBezTo>
                      <a:pt x="134" y="95"/>
                      <a:pt x="136" y="98"/>
                      <a:pt x="136" y="102"/>
                    </a:cubicBezTo>
                    <a:cubicBezTo>
                      <a:pt x="136" y="102"/>
                      <a:pt x="136" y="105"/>
                      <a:pt x="134" y="107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</p:grpSp>
      </p:grpSp>
      <p:sp>
        <p:nvSpPr>
          <p:cNvPr id="16" name="Shape 181"/>
          <p:cNvSpPr>
            <a:spLocks noChangeArrowheads="1"/>
          </p:cNvSpPr>
          <p:nvPr/>
        </p:nvSpPr>
        <p:spPr bwMode="auto">
          <a:xfrm>
            <a:off x="841375" y="2810136"/>
            <a:ext cx="11553716" cy="51809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hangingPunct="0"/>
            <a:r>
              <a:rPr lang="fr-FR" sz="2700" dirty="0" smtClean="0">
                <a:solidFill>
                  <a:srgbClr val="53585F"/>
                </a:solidFill>
                <a:sym typeface="Averta"/>
              </a:rPr>
              <a:t>Vous </a:t>
            </a:r>
            <a:r>
              <a:rPr lang="fr-FR" sz="2700" dirty="0">
                <a:solidFill>
                  <a:srgbClr val="53585F"/>
                </a:solidFill>
                <a:sym typeface="Averta"/>
              </a:rPr>
              <a:t>souhaitez diffuser vos actions et </a:t>
            </a:r>
            <a:r>
              <a:rPr lang="fr-FR" sz="2700" dirty="0" smtClean="0">
                <a:solidFill>
                  <a:srgbClr val="53585F"/>
                </a:solidFill>
                <a:sym typeface="Averta"/>
              </a:rPr>
              <a:t>événements </a:t>
            </a:r>
            <a:r>
              <a:rPr lang="fr-FR" sz="2700" dirty="0">
                <a:solidFill>
                  <a:srgbClr val="53585F"/>
                </a:solidFill>
                <a:sym typeface="Averta"/>
              </a:rPr>
              <a:t>auprès de la </a:t>
            </a:r>
            <a:r>
              <a:rPr lang="fr-FR" sz="2700" dirty="0" smtClean="0">
                <a:solidFill>
                  <a:srgbClr val="53585F"/>
                </a:solidFill>
                <a:sym typeface="Averta"/>
              </a:rPr>
              <a:t>presse</a:t>
            </a:r>
            <a:endParaRPr lang="fr-FR" sz="2700" b="1" dirty="0">
              <a:solidFill>
                <a:srgbClr val="53585F"/>
              </a:solidFill>
              <a:sym typeface="Averta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24390" y="3690917"/>
            <a:ext cx="1107316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>
                <a:latin typeface="+mn-lt"/>
                <a:ea typeface="+mn-ea"/>
                <a:cs typeface="+mn-cs"/>
              </a:rPr>
              <a:t>Nous </a:t>
            </a:r>
            <a:r>
              <a:rPr lang="fr-FR" sz="2400" dirty="0">
                <a:latin typeface="+mn-lt"/>
                <a:ea typeface="+mn-ea"/>
                <a:cs typeface="+mn-cs"/>
              </a:rPr>
              <a:t>vous conseillons pour élaborer </a:t>
            </a:r>
            <a:r>
              <a:rPr lang="fr-FR" sz="2400" dirty="0" smtClean="0">
                <a:latin typeface="+mn-lt"/>
                <a:ea typeface="+mn-ea"/>
                <a:cs typeface="+mn-cs"/>
              </a:rPr>
              <a:t>des communiqués </a:t>
            </a:r>
            <a:r>
              <a:rPr lang="fr-FR" sz="2400" dirty="0">
                <a:latin typeface="+mn-lt"/>
                <a:ea typeface="+mn-ea"/>
                <a:cs typeface="+mn-cs"/>
              </a:rPr>
              <a:t>et </a:t>
            </a:r>
            <a:r>
              <a:rPr lang="fr-FR" sz="2400" dirty="0" smtClean="0">
                <a:latin typeface="+mn-lt"/>
                <a:ea typeface="+mn-ea"/>
                <a:cs typeface="+mn-cs"/>
              </a:rPr>
              <a:t>dossiers </a:t>
            </a:r>
            <a:r>
              <a:rPr lang="fr-FR" sz="2400" dirty="0">
                <a:latin typeface="+mn-lt"/>
                <a:ea typeface="+mn-ea"/>
                <a:cs typeface="+mn-cs"/>
              </a:rPr>
              <a:t>de presse et mettons à votre disposition notre liste professionnelle de diffusion </a:t>
            </a:r>
            <a:r>
              <a:rPr lang="fr-FR" sz="2400" i="1" dirty="0">
                <a:latin typeface="+mn-lt"/>
                <a:ea typeface="+mn-ea"/>
                <a:cs typeface="+mn-cs"/>
              </a:rPr>
              <a:t>(logiciel Hors Antenne)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280929" y="6414287"/>
            <a:ext cx="7595055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indent="0"/>
            <a:r>
              <a:rPr lang="fr-FR" sz="2800" b="1" dirty="0" smtClean="0">
                <a:solidFill>
                  <a:srgbClr val="FF0000"/>
                </a:solidFill>
              </a:rPr>
              <a:t>L’envoi ciblé de communiqué ou dossier de presse </a:t>
            </a:r>
            <a:r>
              <a:rPr lang="fr-FR" sz="2000" i="1" dirty="0" smtClean="0">
                <a:solidFill>
                  <a:schemeClr val="tx1"/>
                </a:solidFill>
              </a:rPr>
              <a:t>(envoi par mots clés en fonction de vos besoins)</a:t>
            </a:r>
            <a:endParaRPr lang="fr-FR" sz="2000" i="1" dirty="0">
              <a:solidFill>
                <a:schemeClr val="tx1"/>
              </a:solidFill>
            </a:endParaRPr>
          </a:p>
          <a:p>
            <a:pPr lvl="1" indent="0"/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20" name="Image 7" descr="theconversation-logo-cc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96" y="4794855"/>
            <a:ext cx="5839778" cy="46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FC-pl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024" y="5355604"/>
            <a:ext cx="2146510" cy="98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279" y="510666"/>
            <a:ext cx="1839294" cy="183929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069" y="6704496"/>
            <a:ext cx="2527465" cy="7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3601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7"/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178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4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Shape 180"/>
          <p:cNvSpPr>
            <a:spLocks noChangeArrowheads="1"/>
          </p:cNvSpPr>
          <p:nvPr/>
        </p:nvSpPr>
        <p:spPr bwMode="auto">
          <a:xfrm>
            <a:off x="900113" y="776288"/>
            <a:ext cx="11494978" cy="13080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4000" dirty="0">
                <a:solidFill>
                  <a:srgbClr val="D8232A"/>
                </a:solidFill>
                <a:sym typeface="Averta"/>
              </a:rPr>
              <a:t>Les solutions de </a:t>
            </a:r>
            <a:r>
              <a:rPr lang="fr-FR" sz="4000" dirty="0" smtClean="0">
                <a:solidFill>
                  <a:srgbClr val="D8232A"/>
                </a:solidFill>
                <a:sym typeface="Averta"/>
              </a:rPr>
              <a:t>communication : </a:t>
            </a:r>
            <a:br>
              <a:rPr lang="fr-FR" sz="4000" dirty="0" smtClean="0">
                <a:solidFill>
                  <a:srgbClr val="D8232A"/>
                </a:solidFill>
                <a:sym typeface="Averta"/>
              </a:rPr>
            </a:br>
            <a:r>
              <a:rPr lang="fr-FR" sz="4000" dirty="0" smtClean="0">
                <a:solidFill>
                  <a:srgbClr val="D8232A"/>
                </a:solidFill>
                <a:sym typeface="Averta"/>
              </a:rPr>
              <a:t>La boutique en ligne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2273825" y="7512021"/>
            <a:ext cx="8677703" cy="1535736"/>
            <a:chOff x="2468518" y="6998434"/>
            <a:chExt cx="8677703" cy="1535736"/>
          </a:xfrm>
        </p:grpSpPr>
        <p:sp>
          <p:nvSpPr>
            <p:cNvPr id="8" name="Rectangle 7"/>
            <p:cNvSpPr/>
            <p:nvPr/>
          </p:nvSpPr>
          <p:spPr>
            <a:xfrm>
              <a:off x="4244426" y="7474980"/>
              <a:ext cx="69017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indent="0"/>
              <a:r>
                <a:rPr lang="fr-FR" sz="2400" b="1" dirty="0" smtClean="0">
                  <a:solidFill>
                    <a:schemeClr val="bg1">
                      <a:lumMod val="50000"/>
                    </a:schemeClr>
                  </a:solidFill>
                </a:rPr>
                <a:t>http</a:t>
              </a:r>
              <a:r>
                <a:rPr lang="fr-FR" sz="2400" b="1" dirty="0">
                  <a:solidFill>
                    <a:schemeClr val="bg1">
                      <a:lumMod val="50000"/>
                    </a:schemeClr>
                  </a:solidFill>
                </a:rPr>
                <a:t>://</a:t>
              </a:r>
              <a:r>
                <a:rPr lang="fr-FR" sz="2400" b="1" dirty="0" smtClean="0">
                  <a:solidFill>
                    <a:schemeClr val="bg1">
                      <a:lumMod val="50000"/>
                    </a:schemeClr>
                  </a:solidFill>
                </a:rPr>
                <a:t>boutique.parisnanterre.fr</a:t>
              </a:r>
              <a:br>
                <a:rPr lang="fr-FR" sz="2400" b="1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fr-FR" sz="2400" b="1" dirty="0" smtClean="0">
                  <a:solidFill>
                    <a:schemeClr val="bg1">
                      <a:lumMod val="50000"/>
                    </a:schemeClr>
                  </a:solidFill>
                </a:rPr>
                <a:t>&gt; </a:t>
              </a:r>
              <a:r>
                <a:rPr lang="fr-FR" sz="2400" b="1" dirty="0">
                  <a:solidFill>
                    <a:schemeClr val="bg1">
                      <a:lumMod val="50000"/>
                    </a:schemeClr>
                  </a:solidFill>
                </a:rPr>
                <a:t>Juliette BONNIN</a:t>
              </a:r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2468518" y="6998434"/>
              <a:ext cx="1565364" cy="1535736"/>
              <a:chOff x="6128208" y="4509691"/>
              <a:chExt cx="748383" cy="734218"/>
            </a:xfrm>
          </p:grpSpPr>
          <p:sp>
            <p:nvSpPr>
              <p:cNvPr id="10" name="Freeform 37"/>
              <p:cNvSpPr>
                <a:spLocks/>
              </p:cNvSpPr>
              <p:nvPr/>
            </p:nvSpPr>
            <p:spPr bwMode="auto">
              <a:xfrm>
                <a:off x="6461085" y="4509691"/>
                <a:ext cx="83810" cy="112140"/>
              </a:xfrm>
              <a:custGeom>
                <a:avLst/>
                <a:gdLst>
                  <a:gd name="T0" fmla="*/ 15 w 30"/>
                  <a:gd name="T1" fmla="*/ 40 h 40"/>
                  <a:gd name="T2" fmla="*/ 30 w 30"/>
                  <a:gd name="T3" fmla="*/ 25 h 40"/>
                  <a:gd name="T4" fmla="*/ 30 w 30"/>
                  <a:gd name="T5" fmla="*/ 15 h 40"/>
                  <a:gd name="T6" fmla="*/ 15 w 30"/>
                  <a:gd name="T7" fmla="*/ 0 h 40"/>
                  <a:gd name="T8" fmla="*/ 0 w 30"/>
                  <a:gd name="T9" fmla="*/ 15 h 40"/>
                  <a:gd name="T10" fmla="*/ 0 w 30"/>
                  <a:gd name="T11" fmla="*/ 25 h 40"/>
                  <a:gd name="T12" fmla="*/ 15 w 30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0">
                    <a:moveTo>
                      <a:pt x="15" y="40"/>
                    </a:moveTo>
                    <a:cubicBezTo>
                      <a:pt x="23" y="40"/>
                      <a:pt x="30" y="34"/>
                      <a:pt x="30" y="2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4"/>
                      <a:pt x="7" y="40"/>
                      <a:pt x="15" y="40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1" name="Freeform 38"/>
              <p:cNvSpPr>
                <a:spLocks/>
              </p:cNvSpPr>
              <p:nvPr/>
            </p:nvSpPr>
            <p:spPr bwMode="auto">
              <a:xfrm>
                <a:off x="6765632" y="4805976"/>
                <a:ext cx="110959" cy="83810"/>
              </a:xfrm>
              <a:custGeom>
                <a:avLst/>
                <a:gdLst>
                  <a:gd name="T0" fmla="*/ 25 w 40"/>
                  <a:gd name="T1" fmla="*/ 0 h 30"/>
                  <a:gd name="T2" fmla="*/ 15 w 40"/>
                  <a:gd name="T3" fmla="*/ 0 h 30"/>
                  <a:gd name="T4" fmla="*/ 0 w 40"/>
                  <a:gd name="T5" fmla="*/ 15 h 30"/>
                  <a:gd name="T6" fmla="*/ 15 w 40"/>
                  <a:gd name="T7" fmla="*/ 30 h 30"/>
                  <a:gd name="T8" fmla="*/ 25 w 40"/>
                  <a:gd name="T9" fmla="*/ 30 h 30"/>
                  <a:gd name="T10" fmla="*/ 40 w 40"/>
                  <a:gd name="T11" fmla="*/ 15 h 30"/>
                  <a:gd name="T12" fmla="*/ 25 w 4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0">
                    <a:moveTo>
                      <a:pt x="2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33" y="30"/>
                      <a:pt x="40" y="23"/>
                      <a:pt x="40" y="15"/>
                    </a:cubicBezTo>
                    <a:cubicBezTo>
                      <a:pt x="40" y="6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2" name="Freeform 39"/>
              <p:cNvSpPr>
                <a:spLocks/>
              </p:cNvSpPr>
              <p:nvPr/>
            </p:nvSpPr>
            <p:spPr bwMode="auto">
              <a:xfrm>
                <a:off x="6128208" y="4805976"/>
                <a:ext cx="112140" cy="83810"/>
              </a:xfrm>
              <a:custGeom>
                <a:avLst/>
                <a:gdLst>
                  <a:gd name="T0" fmla="*/ 25 w 40"/>
                  <a:gd name="T1" fmla="*/ 0 h 30"/>
                  <a:gd name="T2" fmla="*/ 15 w 40"/>
                  <a:gd name="T3" fmla="*/ 0 h 30"/>
                  <a:gd name="T4" fmla="*/ 0 w 40"/>
                  <a:gd name="T5" fmla="*/ 15 h 30"/>
                  <a:gd name="T6" fmla="*/ 15 w 40"/>
                  <a:gd name="T7" fmla="*/ 30 h 30"/>
                  <a:gd name="T8" fmla="*/ 25 w 40"/>
                  <a:gd name="T9" fmla="*/ 30 h 30"/>
                  <a:gd name="T10" fmla="*/ 40 w 40"/>
                  <a:gd name="T11" fmla="*/ 15 h 30"/>
                  <a:gd name="T12" fmla="*/ 25 w 4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0">
                    <a:moveTo>
                      <a:pt x="2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33" y="30"/>
                      <a:pt x="40" y="23"/>
                      <a:pt x="40" y="15"/>
                    </a:cubicBezTo>
                    <a:cubicBezTo>
                      <a:pt x="40" y="6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3" name="Freeform 40"/>
              <p:cNvSpPr>
                <a:spLocks/>
              </p:cNvSpPr>
              <p:nvPr/>
            </p:nvSpPr>
            <p:spPr bwMode="auto">
              <a:xfrm>
                <a:off x="6667658" y="4595862"/>
                <a:ext cx="110959" cy="112140"/>
              </a:xfrm>
              <a:custGeom>
                <a:avLst/>
                <a:gdLst>
                  <a:gd name="T0" fmla="*/ 34 w 40"/>
                  <a:gd name="T1" fmla="*/ 6 h 40"/>
                  <a:gd name="T2" fmla="*/ 13 w 40"/>
                  <a:gd name="T3" fmla="*/ 6 h 40"/>
                  <a:gd name="T4" fmla="*/ 6 w 40"/>
                  <a:gd name="T5" fmla="*/ 13 h 40"/>
                  <a:gd name="T6" fmla="*/ 6 w 40"/>
                  <a:gd name="T7" fmla="*/ 34 h 40"/>
                  <a:gd name="T8" fmla="*/ 27 w 40"/>
                  <a:gd name="T9" fmla="*/ 34 h 40"/>
                  <a:gd name="T10" fmla="*/ 34 w 40"/>
                  <a:gd name="T11" fmla="*/ 27 h 40"/>
                  <a:gd name="T12" fmla="*/ 34 w 40"/>
                  <a:gd name="T13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0">
                    <a:moveTo>
                      <a:pt x="34" y="6"/>
                    </a:moveTo>
                    <a:cubicBezTo>
                      <a:pt x="28" y="0"/>
                      <a:pt x="19" y="0"/>
                      <a:pt x="13" y="6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19"/>
                      <a:pt x="0" y="28"/>
                      <a:pt x="6" y="34"/>
                    </a:cubicBezTo>
                    <a:cubicBezTo>
                      <a:pt x="12" y="40"/>
                      <a:pt x="21" y="40"/>
                      <a:pt x="27" y="34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40" y="21"/>
                      <a:pt x="40" y="12"/>
                      <a:pt x="34" y="6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4" name="Freeform 41"/>
              <p:cNvSpPr>
                <a:spLocks/>
              </p:cNvSpPr>
              <p:nvPr/>
            </p:nvSpPr>
            <p:spPr bwMode="auto">
              <a:xfrm>
                <a:off x="6226183" y="4595862"/>
                <a:ext cx="112140" cy="112140"/>
              </a:xfrm>
              <a:custGeom>
                <a:avLst/>
                <a:gdLst>
                  <a:gd name="T0" fmla="*/ 34 w 40"/>
                  <a:gd name="T1" fmla="*/ 34 h 40"/>
                  <a:gd name="T2" fmla="*/ 34 w 40"/>
                  <a:gd name="T3" fmla="*/ 13 h 40"/>
                  <a:gd name="T4" fmla="*/ 27 w 40"/>
                  <a:gd name="T5" fmla="*/ 6 h 40"/>
                  <a:gd name="T6" fmla="*/ 5 w 40"/>
                  <a:gd name="T7" fmla="*/ 6 h 40"/>
                  <a:gd name="T8" fmla="*/ 5 w 40"/>
                  <a:gd name="T9" fmla="*/ 27 h 40"/>
                  <a:gd name="T10" fmla="*/ 12 w 40"/>
                  <a:gd name="T11" fmla="*/ 34 h 40"/>
                  <a:gd name="T12" fmla="*/ 34 w 40"/>
                  <a:gd name="T13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0">
                    <a:moveTo>
                      <a:pt x="34" y="34"/>
                    </a:moveTo>
                    <a:cubicBezTo>
                      <a:pt x="40" y="28"/>
                      <a:pt x="40" y="19"/>
                      <a:pt x="34" y="13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1" y="0"/>
                      <a:pt x="11" y="0"/>
                      <a:pt x="5" y="6"/>
                    </a:cubicBezTo>
                    <a:cubicBezTo>
                      <a:pt x="0" y="12"/>
                      <a:pt x="0" y="21"/>
                      <a:pt x="5" y="27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8" y="40"/>
                      <a:pt x="28" y="40"/>
                      <a:pt x="34" y="34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5" name="Freeform 42"/>
              <p:cNvSpPr>
                <a:spLocks noEditPoints="1"/>
              </p:cNvSpPr>
              <p:nvPr/>
            </p:nvSpPr>
            <p:spPr bwMode="auto">
              <a:xfrm>
                <a:off x="6250971" y="4657243"/>
                <a:ext cx="502856" cy="586666"/>
              </a:xfrm>
              <a:custGeom>
                <a:avLst/>
                <a:gdLst>
                  <a:gd name="T0" fmla="*/ 90 w 180"/>
                  <a:gd name="T1" fmla="*/ 0 h 210"/>
                  <a:gd name="T2" fmla="*/ 32 w 180"/>
                  <a:gd name="T3" fmla="*/ 23 h 210"/>
                  <a:gd name="T4" fmla="*/ 32 w 180"/>
                  <a:gd name="T5" fmla="*/ 137 h 210"/>
                  <a:gd name="T6" fmla="*/ 53 w 180"/>
                  <a:gd name="T7" fmla="*/ 173 h 210"/>
                  <a:gd name="T8" fmla="*/ 43 w 180"/>
                  <a:gd name="T9" fmla="*/ 187 h 210"/>
                  <a:gd name="T10" fmla="*/ 58 w 180"/>
                  <a:gd name="T11" fmla="*/ 202 h 210"/>
                  <a:gd name="T12" fmla="*/ 73 w 180"/>
                  <a:gd name="T13" fmla="*/ 202 h 210"/>
                  <a:gd name="T14" fmla="*/ 90 w 180"/>
                  <a:gd name="T15" fmla="*/ 210 h 210"/>
                  <a:gd name="T16" fmla="*/ 107 w 180"/>
                  <a:gd name="T17" fmla="*/ 202 h 210"/>
                  <a:gd name="T18" fmla="*/ 122 w 180"/>
                  <a:gd name="T19" fmla="*/ 202 h 210"/>
                  <a:gd name="T20" fmla="*/ 137 w 180"/>
                  <a:gd name="T21" fmla="*/ 187 h 210"/>
                  <a:gd name="T22" fmla="*/ 127 w 180"/>
                  <a:gd name="T23" fmla="*/ 173 h 210"/>
                  <a:gd name="T24" fmla="*/ 148 w 180"/>
                  <a:gd name="T25" fmla="*/ 137 h 210"/>
                  <a:gd name="T26" fmla="*/ 148 w 180"/>
                  <a:gd name="T27" fmla="*/ 23 h 210"/>
                  <a:gd name="T28" fmla="*/ 90 w 180"/>
                  <a:gd name="T29" fmla="*/ 0 h 210"/>
                  <a:gd name="T30" fmla="*/ 90 w 180"/>
                  <a:gd name="T31" fmla="*/ 30 h 210"/>
                  <a:gd name="T32" fmla="*/ 113 w 180"/>
                  <a:gd name="T33" fmla="*/ 55 h 210"/>
                  <a:gd name="T34" fmla="*/ 90 w 180"/>
                  <a:gd name="T35" fmla="*/ 83 h 210"/>
                  <a:gd name="T36" fmla="*/ 68 w 180"/>
                  <a:gd name="T37" fmla="*/ 55 h 210"/>
                  <a:gd name="T38" fmla="*/ 90 w 180"/>
                  <a:gd name="T39" fmla="*/ 30 h 210"/>
                  <a:gd name="T40" fmla="*/ 134 w 180"/>
                  <a:gd name="T41" fmla="*/ 107 h 210"/>
                  <a:gd name="T42" fmla="*/ 127 w 180"/>
                  <a:gd name="T43" fmla="*/ 116 h 210"/>
                  <a:gd name="T44" fmla="*/ 124 w 180"/>
                  <a:gd name="T45" fmla="*/ 119 h 210"/>
                  <a:gd name="T46" fmla="*/ 98 w 180"/>
                  <a:gd name="T47" fmla="*/ 170 h 210"/>
                  <a:gd name="T48" fmla="*/ 98 w 180"/>
                  <a:gd name="T49" fmla="*/ 172 h 210"/>
                  <a:gd name="T50" fmla="*/ 90 w 180"/>
                  <a:gd name="T51" fmla="*/ 172 h 210"/>
                  <a:gd name="T52" fmla="*/ 83 w 180"/>
                  <a:gd name="T53" fmla="*/ 172 h 210"/>
                  <a:gd name="T54" fmla="*/ 82 w 180"/>
                  <a:gd name="T55" fmla="*/ 170 h 210"/>
                  <a:gd name="T56" fmla="*/ 56 w 180"/>
                  <a:gd name="T57" fmla="*/ 119 h 210"/>
                  <a:gd name="T58" fmla="*/ 53 w 180"/>
                  <a:gd name="T59" fmla="*/ 116 h 210"/>
                  <a:gd name="T60" fmla="*/ 46 w 180"/>
                  <a:gd name="T61" fmla="*/ 107 h 210"/>
                  <a:gd name="T62" fmla="*/ 44 w 180"/>
                  <a:gd name="T63" fmla="*/ 102 h 210"/>
                  <a:gd name="T64" fmla="*/ 49 w 180"/>
                  <a:gd name="T65" fmla="*/ 94 h 210"/>
                  <a:gd name="T66" fmla="*/ 72 w 180"/>
                  <a:gd name="T67" fmla="*/ 89 h 210"/>
                  <a:gd name="T68" fmla="*/ 78 w 180"/>
                  <a:gd name="T69" fmla="*/ 91 h 210"/>
                  <a:gd name="T70" fmla="*/ 90 w 180"/>
                  <a:gd name="T71" fmla="*/ 120 h 210"/>
                  <a:gd name="T72" fmla="*/ 102 w 180"/>
                  <a:gd name="T73" fmla="*/ 91 h 210"/>
                  <a:gd name="T74" fmla="*/ 108 w 180"/>
                  <a:gd name="T75" fmla="*/ 89 h 210"/>
                  <a:gd name="T76" fmla="*/ 131 w 180"/>
                  <a:gd name="T77" fmla="*/ 94 h 210"/>
                  <a:gd name="T78" fmla="*/ 136 w 180"/>
                  <a:gd name="T79" fmla="*/ 102 h 210"/>
                  <a:gd name="T80" fmla="*/ 134 w 180"/>
                  <a:gd name="T81" fmla="*/ 10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210">
                    <a:moveTo>
                      <a:pt x="90" y="0"/>
                    </a:moveTo>
                    <a:cubicBezTo>
                      <a:pt x="68" y="0"/>
                      <a:pt x="48" y="8"/>
                      <a:pt x="32" y="23"/>
                    </a:cubicBezTo>
                    <a:cubicBezTo>
                      <a:pt x="0" y="55"/>
                      <a:pt x="0" y="106"/>
                      <a:pt x="32" y="137"/>
                    </a:cubicBezTo>
                    <a:cubicBezTo>
                      <a:pt x="43" y="148"/>
                      <a:pt x="51" y="153"/>
                      <a:pt x="53" y="173"/>
                    </a:cubicBezTo>
                    <a:cubicBezTo>
                      <a:pt x="47" y="175"/>
                      <a:pt x="43" y="181"/>
                      <a:pt x="43" y="187"/>
                    </a:cubicBezTo>
                    <a:cubicBezTo>
                      <a:pt x="43" y="195"/>
                      <a:pt x="50" y="202"/>
                      <a:pt x="58" y="202"/>
                    </a:cubicBezTo>
                    <a:cubicBezTo>
                      <a:pt x="73" y="202"/>
                      <a:pt x="73" y="202"/>
                      <a:pt x="73" y="202"/>
                    </a:cubicBezTo>
                    <a:cubicBezTo>
                      <a:pt x="77" y="207"/>
                      <a:pt x="83" y="210"/>
                      <a:pt x="90" y="210"/>
                    </a:cubicBezTo>
                    <a:cubicBezTo>
                      <a:pt x="97" y="210"/>
                      <a:pt x="103" y="207"/>
                      <a:pt x="107" y="202"/>
                    </a:cubicBezTo>
                    <a:cubicBezTo>
                      <a:pt x="122" y="202"/>
                      <a:pt x="122" y="202"/>
                      <a:pt x="122" y="202"/>
                    </a:cubicBezTo>
                    <a:cubicBezTo>
                      <a:pt x="130" y="202"/>
                      <a:pt x="137" y="195"/>
                      <a:pt x="137" y="187"/>
                    </a:cubicBezTo>
                    <a:cubicBezTo>
                      <a:pt x="137" y="181"/>
                      <a:pt x="133" y="175"/>
                      <a:pt x="127" y="173"/>
                    </a:cubicBezTo>
                    <a:cubicBezTo>
                      <a:pt x="129" y="153"/>
                      <a:pt x="137" y="148"/>
                      <a:pt x="148" y="137"/>
                    </a:cubicBezTo>
                    <a:cubicBezTo>
                      <a:pt x="180" y="106"/>
                      <a:pt x="180" y="55"/>
                      <a:pt x="148" y="23"/>
                    </a:cubicBezTo>
                    <a:cubicBezTo>
                      <a:pt x="132" y="8"/>
                      <a:pt x="112" y="0"/>
                      <a:pt x="90" y="0"/>
                    </a:cubicBezTo>
                    <a:close/>
                    <a:moveTo>
                      <a:pt x="90" y="30"/>
                    </a:moveTo>
                    <a:cubicBezTo>
                      <a:pt x="103" y="30"/>
                      <a:pt x="113" y="40"/>
                      <a:pt x="113" y="55"/>
                    </a:cubicBezTo>
                    <a:cubicBezTo>
                      <a:pt x="113" y="69"/>
                      <a:pt x="102" y="83"/>
                      <a:pt x="90" y="83"/>
                    </a:cubicBezTo>
                    <a:cubicBezTo>
                      <a:pt x="78" y="83"/>
                      <a:pt x="68" y="69"/>
                      <a:pt x="68" y="55"/>
                    </a:cubicBezTo>
                    <a:cubicBezTo>
                      <a:pt x="68" y="40"/>
                      <a:pt x="77" y="30"/>
                      <a:pt x="90" y="30"/>
                    </a:cubicBezTo>
                    <a:close/>
                    <a:moveTo>
                      <a:pt x="134" y="107"/>
                    </a:moveTo>
                    <a:cubicBezTo>
                      <a:pt x="132" y="110"/>
                      <a:pt x="130" y="113"/>
                      <a:pt x="127" y="116"/>
                    </a:cubicBezTo>
                    <a:cubicBezTo>
                      <a:pt x="126" y="117"/>
                      <a:pt x="125" y="118"/>
                      <a:pt x="124" y="119"/>
                    </a:cubicBezTo>
                    <a:cubicBezTo>
                      <a:pt x="114" y="129"/>
                      <a:pt x="101" y="141"/>
                      <a:pt x="98" y="170"/>
                    </a:cubicBezTo>
                    <a:cubicBezTo>
                      <a:pt x="98" y="172"/>
                      <a:pt x="98" y="172"/>
                      <a:pt x="98" y="172"/>
                    </a:cubicBezTo>
                    <a:cubicBezTo>
                      <a:pt x="90" y="172"/>
                      <a:pt x="90" y="172"/>
                      <a:pt x="90" y="172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82" y="170"/>
                      <a:pt x="82" y="170"/>
                      <a:pt x="82" y="170"/>
                    </a:cubicBezTo>
                    <a:cubicBezTo>
                      <a:pt x="80" y="141"/>
                      <a:pt x="67" y="129"/>
                      <a:pt x="56" y="119"/>
                    </a:cubicBezTo>
                    <a:cubicBezTo>
                      <a:pt x="55" y="118"/>
                      <a:pt x="54" y="117"/>
                      <a:pt x="53" y="116"/>
                    </a:cubicBezTo>
                    <a:cubicBezTo>
                      <a:pt x="50" y="113"/>
                      <a:pt x="48" y="110"/>
                      <a:pt x="46" y="107"/>
                    </a:cubicBezTo>
                    <a:cubicBezTo>
                      <a:pt x="45" y="105"/>
                      <a:pt x="44" y="102"/>
                      <a:pt x="44" y="102"/>
                    </a:cubicBezTo>
                    <a:cubicBezTo>
                      <a:pt x="44" y="98"/>
                      <a:pt x="46" y="95"/>
                      <a:pt x="49" y="94"/>
                    </a:cubicBezTo>
                    <a:cubicBezTo>
                      <a:pt x="49" y="94"/>
                      <a:pt x="68" y="90"/>
                      <a:pt x="72" y="89"/>
                    </a:cubicBezTo>
                    <a:cubicBezTo>
                      <a:pt x="75" y="89"/>
                      <a:pt x="77" y="89"/>
                      <a:pt x="78" y="91"/>
                    </a:cubicBezTo>
                    <a:cubicBezTo>
                      <a:pt x="79" y="94"/>
                      <a:pt x="88" y="115"/>
                      <a:pt x="90" y="120"/>
                    </a:cubicBezTo>
                    <a:cubicBezTo>
                      <a:pt x="92" y="115"/>
                      <a:pt x="101" y="94"/>
                      <a:pt x="102" y="91"/>
                    </a:cubicBezTo>
                    <a:cubicBezTo>
                      <a:pt x="103" y="89"/>
                      <a:pt x="105" y="89"/>
                      <a:pt x="108" y="89"/>
                    </a:cubicBezTo>
                    <a:cubicBezTo>
                      <a:pt x="112" y="90"/>
                      <a:pt x="131" y="94"/>
                      <a:pt x="131" y="94"/>
                    </a:cubicBezTo>
                    <a:cubicBezTo>
                      <a:pt x="134" y="95"/>
                      <a:pt x="136" y="98"/>
                      <a:pt x="136" y="102"/>
                    </a:cubicBezTo>
                    <a:cubicBezTo>
                      <a:pt x="136" y="102"/>
                      <a:pt x="136" y="105"/>
                      <a:pt x="134" y="107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</p:grpSp>
      </p:grpSp>
      <p:sp>
        <p:nvSpPr>
          <p:cNvPr id="16" name="Shape 181"/>
          <p:cNvSpPr>
            <a:spLocks noChangeArrowheads="1"/>
          </p:cNvSpPr>
          <p:nvPr/>
        </p:nvSpPr>
        <p:spPr bwMode="auto">
          <a:xfrm>
            <a:off x="841375" y="2810136"/>
            <a:ext cx="11156184" cy="51809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hangingPunct="0"/>
            <a:r>
              <a:rPr lang="fr-FR" sz="2700" dirty="0" smtClean="0">
                <a:solidFill>
                  <a:srgbClr val="53585F"/>
                </a:solidFill>
                <a:sym typeface="Averta"/>
              </a:rPr>
              <a:t>Vous </a:t>
            </a:r>
            <a:r>
              <a:rPr lang="fr-FR" sz="2700" dirty="0">
                <a:solidFill>
                  <a:srgbClr val="53585F"/>
                </a:solidFill>
                <a:sym typeface="Averta"/>
              </a:rPr>
              <a:t>souhaitez </a:t>
            </a:r>
            <a:r>
              <a:rPr lang="fr-FR" sz="2700" dirty="0" smtClean="0">
                <a:solidFill>
                  <a:srgbClr val="53585F"/>
                </a:solidFill>
                <a:sym typeface="Averta"/>
              </a:rPr>
              <a:t>offrir des objets institutionnels</a:t>
            </a:r>
            <a:endParaRPr lang="fr-FR" sz="2700" b="1" dirty="0">
              <a:solidFill>
                <a:srgbClr val="53585F"/>
              </a:solidFill>
              <a:sym typeface="Averta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00113" y="3399912"/>
            <a:ext cx="11073169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>
                <a:latin typeface="+mn-lt"/>
                <a:ea typeface="+mn-ea"/>
                <a:cs typeface="+mn-cs"/>
              </a:rPr>
              <a:t>Protocoles, cadeaux professionnels, remise de diplôme, conférence, etc…la boutique en ligne propose une large gamme de produits : il y en a pour tous les budgets et tous les goûts !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fr-FR" sz="2400" i="1" dirty="0" smtClean="0">
              <a:latin typeface="+mn-lt"/>
              <a:ea typeface="+mn-ea"/>
              <a:cs typeface="+mn-cs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24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De 1 à 23 euros</a:t>
            </a:r>
            <a:endParaRPr lang="fr-FR" sz="2400" i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fr-FR" sz="2400" i="1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24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Un besoin particulier ,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24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Sollicitez-nous.</a:t>
            </a:r>
            <a:endParaRPr lang="fr-FR" sz="2400" i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" name="Picture 52" descr="boutiq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66"/>
          <a:stretch/>
        </p:blipFill>
        <p:spPr bwMode="auto">
          <a:xfrm>
            <a:off x="4554229" y="4900612"/>
            <a:ext cx="6718116" cy="21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11974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7"/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178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4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Shape 180"/>
          <p:cNvSpPr>
            <a:spLocks noChangeArrowheads="1"/>
          </p:cNvSpPr>
          <p:nvPr/>
        </p:nvSpPr>
        <p:spPr bwMode="auto">
          <a:xfrm>
            <a:off x="865188" y="776288"/>
            <a:ext cx="10249502" cy="1446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4000" dirty="0" smtClean="0">
                <a:solidFill>
                  <a:srgbClr val="D8232A"/>
                </a:solidFill>
                <a:sym typeface="Averta"/>
              </a:rPr>
              <a:t>Un réseau référents </a:t>
            </a:r>
            <a:r>
              <a:rPr lang="fr-FR" sz="4000" dirty="0" err="1" smtClean="0">
                <a:solidFill>
                  <a:srgbClr val="D8232A"/>
                </a:solidFill>
                <a:sym typeface="Averta"/>
              </a:rPr>
              <a:t>com</a:t>
            </a:r>
            <a:r>
              <a:rPr lang="fr-FR" sz="4000" dirty="0" smtClean="0">
                <a:solidFill>
                  <a:srgbClr val="D8232A"/>
                </a:solidFill>
                <a:sym typeface="Averta"/>
              </a:rPr>
              <a:t> : pour quoi faire ?</a:t>
            </a:r>
          </a:p>
          <a:p>
            <a:pPr hangingPunct="0"/>
            <a:r>
              <a:rPr lang="fr-FR" sz="4900" dirty="0" smtClean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  <a:endParaRPr lang="fr-FR" sz="4900" dirty="0">
              <a:solidFill>
                <a:srgbClr val="D8232A"/>
              </a:solidFill>
              <a:latin typeface="Averta"/>
              <a:ea typeface="Averta"/>
              <a:cs typeface="Averta"/>
              <a:sym typeface="Averta"/>
            </a:endParaRPr>
          </a:p>
        </p:txBody>
      </p:sp>
      <p:sp>
        <p:nvSpPr>
          <p:cNvPr id="6" name="Shape 181"/>
          <p:cNvSpPr>
            <a:spLocks noChangeArrowheads="1"/>
          </p:cNvSpPr>
          <p:nvPr/>
        </p:nvSpPr>
        <p:spPr bwMode="auto">
          <a:xfrm>
            <a:off x="841374" y="2349917"/>
            <a:ext cx="8665233" cy="96436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r>
              <a:rPr lang="fr-FR" sz="2800" kern="0" dirty="0">
                <a:solidFill>
                  <a:srgbClr val="53585F"/>
                </a:solidFill>
                <a:ea typeface="Arial" charset="0"/>
                <a:sym typeface="Averta-Regular"/>
              </a:rPr>
              <a:t> </a:t>
            </a:r>
            <a:r>
              <a:rPr lang="fr-FR" sz="2800" kern="0" dirty="0" smtClean="0">
                <a:solidFill>
                  <a:srgbClr val="53585F"/>
                </a:solidFill>
                <a:ea typeface="Arial" charset="0"/>
                <a:sym typeface="Averta-Regular"/>
              </a:rPr>
              <a:t>Le réseau </a:t>
            </a:r>
            <a:r>
              <a:rPr lang="fr-FR" sz="2800" kern="0" dirty="0">
                <a:solidFill>
                  <a:srgbClr val="53585F"/>
                </a:solidFill>
                <a:ea typeface="Arial" charset="0"/>
                <a:sym typeface="Averta-Regular"/>
              </a:rPr>
              <a:t>= </a:t>
            </a:r>
            <a:r>
              <a:rPr lang="fr-FR" sz="2800" kern="0" dirty="0" smtClean="0">
                <a:solidFill>
                  <a:srgbClr val="53585F"/>
                </a:solidFill>
                <a:ea typeface="Arial" charset="0"/>
                <a:sym typeface="Averta-Regular"/>
              </a:rPr>
              <a:t>un système déconcentré, </a:t>
            </a:r>
            <a:r>
              <a:rPr lang="fr-FR" sz="2800" kern="0" dirty="0">
                <a:solidFill>
                  <a:srgbClr val="53585F"/>
                </a:solidFill>
                <a:ea typeface="Arial" charset="0"/>
                <a:sym typeface="Averta-Regular"/>
              </a:rPr>
              <a:t>de proximité, au cœur de l’activité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66647" y="3828743"/>
            <a:ext cx="11146221" cy="38882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r>
              <a:rPr lang="fr-FR" sz="2400" kern="0" dirty="0">
                <a:solidFill>
                  <a:srgbClr val="53585F"/>
                </a:solidFill>
                <a:ea typeface="Arial" charset="0"/>
                <a:sym typeface="Averta-Regular"/>
              </a:rPr>
              <a:t>Le réseau des </a:t>
            </a:r>
            <a:r>
              <a:rPr lang="fr-FR" sz="2800" b="1" kern="0" dirty="0" smtClean="0">
                <a:solidFill>
                  <a:srgbClr val="53585F"/>
                </a:solidFill>
                <a:ea typeface="Arial" charset="0"/>
                <a:sym typeface="Averta-Regular"/>
              </a:rPr>
              <a:t>94 </a:t>
            </a:r>
            <a:r>
              <a:rPr lang="fr-FR" sz="2800" b="1" kern="0" dirty="0" err="1" smtClean="0">
                <a:solidFill>
                  <a:srgbClr val="53585F"/>
                </a:solidFill>
                <a:ea typeface="Arial" charset="0"/>
                <a:sym typeface="Averta-Regular"/>
              </a:rPr>
              <a:t>référent·e·s</a:t>
            </a:r>
            <a:r>
              <a:rPr lang="fr-FR" sz="2800" b="1" kern="0" dirty="0" smtClean="0">
                <a:solidFill>
                  <a:srgbClr val="53585F"/>
                </a:solidFill>
                <a:ea typeface="Arial" charset="0"/>
                <a:sym typeface="Averta-Regular"/>
              </a:rPr>
              <a:t> </a:t>
            </a:r>
            <a:r>
              <a:rPr lang="fr-FR" sz="2800" b="1" kern="0" dirty="0" err="1">
                <a:solidFill>
                  <a:srgbClr val="53585F"/>
                </a:solidFill>
                <a:ea typeface="Arial" charset="0"/>
                <a:sym typeface="Averta-Regular"/>
              </a:rPr>
              <a:t>com</a:t>
            </a:r>
            <a:r>
              <a:rPr lang="fr-FR" sz="2800" b="1" kern="0" dirty="0">
                <a:solidFill>
                  <a:srgbClr val="53585F"/>
                </a:solidFill>
                <a:ea typeface="Arial" charset="0"/>
                <a:sym typeface="Averta-Regular"/>
              </a:rPr>
              <a:t> </a:t>
            </a:r>
            <a:r>
              <a:rPr lang="fr-FR" sz="2400" kern="0" dirty="0">
                <a:solidFill>
                  <a:srgbClr val="53585F"/>
                </a:solidFill>
                <a:ea typeface="Arial" charset="0"/>
                <a:sym typeface="Averta-Regular"/>
              </a:rPr>
              <a:t>permet des échanges mutuels </a:t>
            </a:r>
            <a:r>
              <a:rPr lang="fr-FR" sz="2400" kern="0" dirty="0" smtClean="0">
                <a:solidFill>
                  <a:srgbClr val="53585F"/>
                </a:solidFill>
                <a:ea typeface="Arial" charset="0"/>
                <a:sym typeface="Averta-Regular"/>
              </a:rPr>
              <a:t>des remontées et redescentes d’information avec pour objectifs partagés : 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lang="fr-FR" sz="2400" kern="0" dirty="0" smtClean="0">
              <a:solidFill>
                <a:srgbClr val="53585F"/>
              </a:solidFill>
              <a:ea typeface="Arial" charset="0"/>
              <a:sym typeface="Averta-Regular"/>
            </a:endParaRPr>
          </a:p>
          <a:p>
            <a:pPr marL="285750" lvl="2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r>
              <a:rPr lang="fr-FR" sz="2400" kern="0" dirty="0" smtClean="0">
                <a:solidFill>
                  <a:srgbClr val="53585F"/>
                </a:solidFill>
                <a:ea typeface="Arial" charset="0"/>
                <a:sym typeface="Averta-Regular"/>
              </a:rPr>
              <a:t>de renvoyer une image </a:t>
            </a:r>
            <a:r>
              <a:rPr lang="fr-FR" sz="2400" b="1" kern="0" dirty="0" smtClean="0">
                <a:solidFill>
                  <a:srgbClr val="FF0000"/>
                </a:solidFill>
                <a:ea typeface="Arial" charset="0"/>
                <a:sym typeface="Averta-Regular"/>
              </a:rPr>
              <a:t>attractive</a:t>
            </a:r>
            <a:r>
              <a:rPr lang="fr-FR" sz="2400" kern="0" dirty="0" smtClean="0">
                <a:solidFill>
                  <a:srgbClr val="53585F"/>
                </a:solidFill>
                <a:ea typeface="Arial" charset="0"/>
                <a:sym typeface="Averta-Regular"/>
              </a:rPr>
              <a:t> de l’université</a:t>
            </a:r>
          </a:p>
          <a:p>
            <a:pPr marL="285750" lvl="2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r>
              <a:rPr lang="fr-FR" sz="2400" kern="0" dirty="0">
                <a:solidFill>
                  <a:srgbClr val="53585F"/>
                </a:solidFill>
                <a:ea typeface="Arial" charset="0"/>
                <a:sym typeface="Averta-Regular"/>
              </a:rPr>
              <a:t>de </a:t>
            </a:r>
            <a:r>
              <a:rPr lang="fr-FR" sz="2400" b="1" kern="0" dirty="0" smtClean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  <a:sym typeface="Averta-Regular"/>
              </a:rPr>
              <a:t>valoriser </a:t>
            </a:r>
            <a:r>
              <a:rPr lang="fr-FR" sz="2400" b="1" kern="0" dirty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  <a:sym typeface="Averta-Regular"/>
              </a:rPr>
              <a:t>la recherche</a:t>
            </a:r>
            <a:r>
              <a:rPr lang="fr-FR" sz="2400" kern="0" dirty="0">
                <a:solidFill>
                  <a:srgbClr val="53585F"/>
                </a:solidFill>
                <a:ea typeface="Arial" charset="0"/>
                <a:sym typeface="Averta-Regular"/>
              </a:rPr>
              <a:t> et </a:t>
            </a:r>
            <a:r>
              <a:rPr lang="fr-FR" sz="2400" kern="0" dirty="0" smtClean="0">
                <a:solidFill>
                  <a:srgbClr val="53585F"/>
                </a:solidFill>
                <a:ea typeface="Arial" charset="0"/>
                <a:sym typeface="Averta-Regular"/>
              </a:rPr>
              <a:t>les </a:t>
            </a:r>
            <a:r>
              <a:rPr lang="fr-FR" sz="2400" b="1" kern="0" dirty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  <a:sym typeface="Averta-Regular"/>
              </a:rPr>
              <a:t>formations</a:t>
            </a:r>
          </a:p>
          <a:p>
            <a:pPr marL="285750" lvl="2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r>
              <a:rPr lang="fr-FR" sz="2400" kern="0" dirty="0">
                <a:solidFill>
                  <a:srgbClr val="53585F"/>
                </a:solidFill>
                <a:ea typeface="Arial" charset="0"/>
                <a:sym typeface="Averta-Regular"/>
              </a:rPr>
              <a:t>de mettre </a:t>
            </a:r>
            <a:r>
              <a:rPr lang="fr-FR" sz="2400" kern="0" dirty="0" smtClean="0">
                <a:solidFill>
                  <a:srgbClr val="53585F"/>
                </a:solidFill>
                <a:ea typeface="Arial" charset="0"/>
                <a:sym typeface="Averta-Regular"/>
              </a:rPr>
              <a:t>en </a:t>
            </a:r>
            <a:r>
              <a:rPr lang="fr-FR" sz="2400" kern="0" dirty="0">
                <a:solidFill>
                  <a:srgbClr val="53585F"/>
                </a:solidFill>
                <a:ea typeface="Arial" charset="0"/>
                <a:sym typeface="Averta-Regular"/>
              </a:rPr>
              <a:t>valeur acteurs, projets </a:t>
            </a:r>
            <a:r>
              <a:rPr lang="fr-FR" sz="2400" kern="0" dirty="0" smtClean="0">
                <a:solidFill>
                  <a:srgbClr val="53585F"/>
                </a:solidFill>
                <a:ea typeface="Arial" charset="0"/>
                <a:sym typeface="Averta-Regular"/>
              </a:rPr>
              <a:t>partenariats</a:t>
            </a:r>
          </a:p>
          <a:p>
            <a:pPr marL="285750" lvl="2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r>
              <a:rPr lang="fr-FR" sz="2400" kern="0" dirty="0">
                <a:solidFill>
                  <a:srgbClr val="53585F"/>
                </a:solidFill>
                <a:ea typeface="Arial" charset="0"/>
                <a:sym typeface="Averta-Regular"/>
              </a:rPr>
              <a:t>de véhiculer </a:t>
            </a:r>
            <a:r>
              <a:rPr lang="fr-FR" sz="2400" b="1" kern="0" dirty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  <a:sym typeface="Averta-Regular"/>
              </a:rPr>
              <a:t>nos valeurs communes </a:t>
            </a:r>
            <a:r>
              <a:rPr lang="fr-FR" sz="2400" kern="0" dirty="0" smtClean="0">
                <a:solidFill>
                  <a:srgbClr val="53585F"/>
                </a:solidFill>
                <a:ea typeface="Arial" charset="0"/>
                <a:sym typeface="Averta-Regular"/>
              </a:rPr>
              <a:t>et propres à Paris </a:t>
            </a:r>
            <a:r>
              <a:rPr lang="fr-FR" sz="2400" kern="0" dirty="0">
                <a:solidFill>
                  <a:srgbClr val="53585F"/>
                </a:solidFill>
                <a:ea typeface="Arial" charset="0"/>
                <a:sym typeface="Averta-Regular"/>
              </a:rPr>
              <a:t>N</a:t>
            </a:r>
            <a:r>
              <a:rPr lang="fr-FR" sz="2400" kern="0" dirty="0" smtClean="0">
                <a:solidFill>
                  <a:srgbClr val="53585F"/>
                </a:solidFill>
                <a:ea typeface="Arial" charset="0"/>
                <a:sym typeface="Averta-Regular"/>
              </a:rPr>
              <a:t>anterre: </a:t>
            </a:r>
            <a:r>
              <a:rPr lang="fr-FR" sz="2400" kern="0" dirty="0">
                <a:solidFill>
                  <a:srgbClr val="53585F"/>
                </a:solidFill>
                <a:ea typeface="Arial" charset="0"/>
                <a:sym typeface="Averta-Regular"/>
              </a:rPr>
              <a:t>dynamisme, ouverture, RSU/DD, international, </a:t>
            </a:r>
            <a:r>
              <a:rPr lang="fr-FR" sz="2400" kern="0" dirty="0" smtClean="0">
                <a:solidFill>
                  <a:srgbClr val="53585F"/>
                </a:solidFill>
                <a:ea typeface="Arial" charset="0"/>
                <a:sym typeface="Averta-Regular"/>
              </a:rPr>
              <a:t>interdisciplinarité (voir manifeste)</a:t>
            </a:r>
            <a:endParaRPr lang="fr-FR" sz="2400" kern="0" dirty="0">
              <a:solidFill>
                <a:srgbClr val="53585F"/>
              </a:solidFill>
              <a:ea typeface="Arial" charset="0"/>
              <a:sym typeface="Averta-Regular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04786" y="1408408"/>
            <a:ext cx="1905876" cy="1905876"/>
          </a:xfrm>
          <a:prstGeom prst="rect">
            <a:avLst/>
          </a:prstGeom>
        </p:spPr>
      </p:pic>
      <p:pic>
        <p:nvPicPr>
          <p:cNvPr id="10" name="Image 1" descr="upo-COMM-referents-final-sa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7478251"/>
            <a:ext cx="5590244" cy="176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8686800" y="7171592"/>
            <a:ext cx="3105807" cy="1579920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chemeClr val="bg1"/>
                </a:solidFill>
              </a:rPr>
              <a:t>Nouveauté 2018 : des référents pour les centres de recherche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7745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0" name="Shape 178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7411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7412" name="Shape 180"/>
          <p:cNvSpPr>
            <a:spLocks noChangeArrowheads="1"/>
          </p:cNvSpPr>
          <p:nvPr/>
        </p:nvSpPr>
        <p:spPr bwMode="auto">
          <a:xfrm>
            <a:off x="865188" y="776288"/>
            <a:ext cx="10817060" cy="1446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4000" dirty="0" smtClean="0">
                <a:solidFill>
                  <a:srgbClr val="D8232A"/>
                </a:solidFill>
                <a:sym typeface="Averta"/>
              </a:rPr>
              <a:t>Référent communication : votre mission </a:t>
            </a:r>
          </a:p>
          <a:p>
            <a:pPr hangingPunct="0"/>
            <a:r>
              <a:rPr lang="fr-FR" sz="4900" dirty="0" smtClean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  <a:endParaRPr lang="fr-FR" sz="4900" dirty="0">
              <a:solidFill>
                <a:srgbClr val="D8232A"/>
              </a:solidFill>
              <a:latin typeface="Averta"/>
              <a:ea typeface="Averta"/>
              <a:cs typeface="Averta"/>
              <a:sym typeface="Averta"/>
            </a:endParaRPr>
          </a:p>
        </p:txBody>
      </p:sp>
      <p:sp>
        <p:nvSpPr>
          <p:cNvPr id="17413" name="Shape 181"/>
          <p:cNvSpPr>
            <a:spLocks noChangeArrowheads="1"/>
          </p:cNvSpPr>
          <p:nvPr/>
        </p:nvSpPr>
        <p:spPr bwMode="auto">
          <a:xfrm>
            <a:off x="841374" y="2573055"/>
            <a:ext cx="10683219" cy="51809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hangingPunct="0"/>
            <a:r>
              <a:rPr lang="fr-FR" sz="2700" dirty="0" smtClean="0">
                <a:solidFill>
                  <a:srgbClr val="53585F"/>
                </a:solidFill>
                <a:sym typeface="Averta"/>
              </a:rPr>
              <a:t>Communiquer à propos et auprès de toute la communauté</a:t>
            </a:r>
            <a:endParaRPr lang="fr-FR" sz="2700" dirty="0">
              <a:solidFill>
                <a:srgbClr val="53585F"/>
              </a:solidFill>
              <a:sym typeface="Averta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1550823" y="3310759"/>
            <a:ext cx="9090901" cy="493460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numCol="2" spcCol="431116"/>
          <a:lstStyle/>
          <a:p>
            <a:pPr marL="342900" indent="-342900" algn="just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r>
              <a:rPr lang="fr-FR" sz="2400" b="1" dirty="0" smtClean="0">
                <a:solidFill>
                  <a:srgbClr val="D8232A"/>
                </a:solidFill>
                <a:sym typeface="Averta-Regular"/>
              </a:rPr>
              <a:t>relayer </a:t>
            </a:r>
            <a:r>
              <a:rPr lang="fr-FR" sz="2400" b="1" dirty="0">
                <a:solidFill>
                  <a:srgbClr val="D8232A"/>
                </a:solidFill>
                <a:sym typeface="Averta-Regular"/>
              </a:rPr>
              <a:t>les informations </a:t>
            </a:r>
            <a:r>
              <a:rPr lang="fr-FR" sz="2400" kern="0" dirty="0">
                <a:solidFill>
                  <a:srgbClr val="53585F"/>
                </a:solidFill>
                <a:ea typeface="Arial" charset="0"/>
                <a:sym typeface="Averta-Regular"/>
              </a:rPr>
              <a:t>diffuser par le service communication ou par les </a:t>
            </a:r>
            <a:r>
              <a:rPr lang="fr-FR" sz="2400" kern="0" dirty="0" smtClean="0">
                <a:solidFill>
                  <a:srgbClr val="53585F"/>
                </a:solidFill>
                <a:ea typeface="Arial" charset="0"/>
                <a:sym typeface="Averta-Regular"/>
              </a:rPr>
              <a:t>membres </a:t>
            </a:r>
            <a:r>
              <a:rPr lang="fr-FR" sz="2400" kern="0" dirty="0">
                <a:solidFill>
                  <a:srgbClr val="53585F"/>
                </a:solidFill>
                <a:ea typeface="Arial" charset="0"/>
                <a:sym typeface="Averta-Regular"/>
              </a:rPr>
              <a:t>du réseau des </a:t>
            </a:r>
            <a:r>
              <a:rPr lang="fr-FR" sz="2400" kern="0" dirty="0" err="1" smtClean="0">
                <a:solidFill>
                  <a:srgbClr val="53585F"/>
                </a:solidFill>
                <a:ea typeface="Arial" charset="0"/>
                <a:sym typeface="Averta-Regular"/>
              </a:rPr>
              <a:t>référent·e·s</a:t>
            </a:r>
            <a:r>
              <a:rPr lang="fr-FR" sz="2400" kern="0" dirty="0" smtClean="0">
                <a:solidFill>
                  <a:srgbClr val="53585F"/>
                </a:solidFill>
                <a:ea typeface="Arial" charset="0"/>
                <a:sym typeface="Averta-Regular"/>
              </a:rPr>
              <a:t> communication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lang="fr-FR" sz="2400" kern="0" dirty="0">
              <a:solidFill>
                <a:srgbClr val="53585F"/>
              </a:solidFill>
              <a:ea typeface="Arial" charset="0"/>
              <a:sym typeface="Averta-Regular"/>
            </a:endParaRPr>
          </a:p>
          <a:p>
            <a:pPr marL="342900" indent="-342900" algn="just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r>
              <a:rPr lang="fr-FR" sz="2400" b="1" dirty="0" smtClean="0">
                <a:solidFill>
                  <a:srgbClr val="D8232A"/>
                </a:solidFill>
                <a:sym typeface="Averta-Regular"/>
              </a:rPr>
              <a:t>nous </a:t>
            </a:r>
            <a:r>
              <a:rPr lang="fr-FR" sz="2400" b="1" dirty="0">
                <a:solidFill>
                  <a:srgbClr val="D8232A"/>
                </a:solidFill>
                <a:sym typeface="Averta-Regular"/>
              </a:rPr>
              <a:t>informer des actualités ou des projets importants </a:t>
            </a:r>
            <a:r>
              <a:rPr lang="fr-FR" sz="2400" kern="0" dirty="0">
                <a:solidFill>
                  <a:srgbClr val="53585F"/>
                </a:solidFill>
                <a:ea typeface="Arial" charset="0"/>
                <a:sym typeface="Averta-Regular"/>
              </a:rPr>
              <a:t>concernant votre service, vos collègues, professeurs, </a:t>
            </a:r>
            <a:r>
              <a:rPr lang="fr-FR" sz="2400" kern="0" dirty="0" err="1" smtClean="0">
                <a:solidFill>
                  <a:srgbClr val="53585F"/>
                </a:solidFill>
                <a:ea typeface="Arial" charset="0"/>
                <a:sym typeface="Averta-Regular"/>
              </a:rPr>
              <a:t>étudiant·e·s</a:t>
            </a:r>
            <a:r>
              <a:rPr lang="fr-FR" sz="2400" kern="0" dirty="0">
                <a:solidFill>
                  <a:srgbClr val="53585F"/>
                </a:solidFill>
                <a:ea typeface="Arial" charset="0"/>
                <a:sym typeface="Averta-Regular"/>
              </a:rPr>
              <a:t>, partenariats</a:t>
            </a:r>
            <a:r>
              <a:rPr lang="fr-FR" sz="2400" kern="0" dirty="0" smtClean="0">
                <a:solidFill>
                  <a:srgbClr val="53585F"/>
                </a:solidFill>
                <a:ea typeface="Arial" charset="0"/>
                <a:sym typeface="Averta-Regular"/>
              </a:rPr>
              <a:t>…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lang="fr-FR" sz="2400" kern="0" dirty="0">
              <a:solidFill>
                <a:srgbClr val="53585F"/>
              </a:solidFill>
              <a:ea typeface="Arial" charset="0"/>
              <a:sym typeface="Averta-Regular"/>
            </a:endParaRPr>
          </a:p>
          <a:p>
            <a:pPr marL="342900" indent="-342900" algn="just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r>
              <a:rPr lang="fr-FR" sz="2400" b="1" dirty="0" smtClean="0">
                <a:solidFill>
                  <a:srgbClr val="D8232A"/>
                </a:solidFill>
                <a:sym typeface="Averta-Regular"/>
              </a:rPr>
              <a:t>avoir </a:t>
            </a:r>
            <a:r>
              <a:rPr lang="fr-FR" sz="2400" b="1" dirty="0">
                <a:solidFill>
                  <a:srgbClr val="D8232A"/>
                </a:solidFill>
                <a:sym typeface="Averta-Regular"/>
              </a:rPr>
              <a:t>le « reflexe communication » auprès de votre service </a:t>
            </a:r>
            <a:r>
              <a:rPr lang="fr-FR" sz="2400" kern="0" dirty="0">
                <a:solidFill>
                  <a:srgbClr val="53585F"/>
                </a:solidFill>
                <a:ea typeface="Arial" charset="0"/>
                <a:sym typeface="Averta-Regular"/>
              </a:rPr>
              <a:t>: telle un sentinelle, c’est vous qui détecter l’information qui devrait être mise en </a:t>
            </a:r>
            <a:r>
              <a:rPr lang="fr-FR" sz="2400" kern="0" dirty="0" smtClean="0">
                <a:solidFill>
                  <a:srgbClr val="53585F"/>
                </a:solidFill>
                <a:ea typeface="Arial" charset="0"/>
                <a:sym typeface="Averta-Regular"/>
              </a:rPr>
              <a:t>valeur</a:t>
            </a:r>
          </a:p>
          <a:p>
            <a:pPr marL="342900" indent="-342900" algn="just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r>
              <a:rPr lang="fr-FR" sz="2400" b="1" kern="0" dirty="0">
                <a:solidFill>
                  <a:srgbClr val="FF0000"/>
                </a:solidFill>
                <a:ea typeface="Arial" charset="0"/>
                <a:sym typeface="Averta-Regular"/>
              </a:rPr>
              <a:t>Appliquer la charte graphique </a:t>
            </a:r>
            <a:r>
              <a:rPr lang="fr-FR" sz="2400" kern="0" dirty="0">
                <a:solidFill>
                  <a:srgbClr val="53585F"/>
                </a:solidFill>
                <a:ea typeface="Arial" charset="0"/>
                <a:sym typeface="Averta-Regular"/>
              </a:rPr>
              <a:t>et veiller à la diffuser auprès du personnel </a:t>
            </a:r>
            <a:r>
              <a:rPr lang="fr-FR" sz="2400" kern="0" dirty="0" smtClean="0">
                <a:solidFill>
                  <a:srgbClr val="53585F"/>
                </a:solidFill>
                <a:ea typeface="Arial" charset="0"/>
                <a:sym typeface="Averta-Regular"/>
              </a:rPr>
              <a:t>: nous </a:t>
            </a:r>
            <a:r>
              <a:rPr lang="fr-FR" sz="2400" kern="0" dirty="0">
                <a:solidFill>
                  <a:srgbClr val="53585F"/>
                </a:solidFill>
                <a:ea typeface="Arial" charset="0"/>
                <a:sym typeface="Averta-Regular"/>
              </a:rPr>
              <a:t>aider à homogénéiser et véhiculer une image cohérente</a:t>
            </a:r>
          </a:p>
          <a:p>
            <a:pPr marL="342900" indent="-342900" algn="just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lang="fr-FR" sz="2400" kern="0" dirty="0">
              <a:solidFill>
                <a:srgbClr val="53585F"/>
              </a:solidFill>
              <a:ea typeface="Arial" charset="0"/>
              <a:sym typeface="Averta-Regular"/>
            </a:endParaRPr>
          </a:p>
        </p:txBody>
      </p:sp>
      <p:sp>
        <p:nvSpPr>
          <p:cNvPr id="11" name="Freeform 19"/>
          <p:cNvSpPr>
            <a:spLocks noEditPoints="1"/>
          </p:cNvSpPr>
          <p:nvPr/>
        </p:nvSpPr>
        <p:spPr bwMode="auto">
          <a:xfrm>
            <a:off x="10477292" y="805319"/>
            <a:ext cx="1977466" cy="1767736"/>
          </a:xfrm>
          <a:custGeom>
            <a:avLst/>
            <a:gdLst>
              <a:gd name="T0" fmla="*/ 225 w 281"/>
              <a:gd name="T1" fmla="*/ 138 h 251"/>
              <a:gd name="T2" fmla="*/ 182 w 281"/>
              <a:gd name="T3" fmla="*/ 158 h 251"/>
              <a:gd name="T4" fmla="*/ 182 w 281"/>
              <a:gd name="T5" fmla="*/ 157 h 251"/>
              <a:gd name="T6" fmla="*/ 149 w 281"/>
              <a:gd name="T7" fmla="*/ 132 h 251"/>
              <a:gd name="T8" fmla="*/ 149 w 281"/>
              <a:gd name="T9" fmla="*/ 112 h 251"/>
              <a:gd name="T10" fmla="*/ 197 w 281"/>
              <a:gd name="T11" fmla="*/ 56 h 251"/>
              <a:gd name="T12" fmla="*/ 141 w 281"/>
              <a:gd name="T13" fmla="*/ 0 h 251"/>
              <a:gd name="T14" fmla="*/ 84 w 281"/>
              <a:gd name="T15" fmla="*/ 56 h 251"/>
              <a:gd name="T16" fmla="*/ 133 w 281"/>
              <a:gd name="T17" fmla="*/ 112 h 251"/>
              <a:gd name="T18" fmla="*/ 133 w 281"/>
              <a:gd name="T19" fmla="*/ 132 h 251"/>
              <a:gd name="T20" fmla="*/ 100 w 281"/>
              <a:gd name="T21" fmla="*/ 157 h 251"/>
              <a:gd name="T22" fmla="*/ 99 w 281"/>
              <a:gd name="T23" fmla="*/ 158 h 251"/>
              <a:gd name="T24" fmla="*/ 56 w 281"/>
              <a:gd name="T25" fmla="*/ 138 h 251"/>
              <a:gd name="T26" fmla="*/ 0 w 281"/>
              <a:gd name="T27" fmla="*/ 195 h 251"/>
              <a:gd name="T28" fmla="*/ 56 w 281"/>
              <a:gd name="T29" fmla="*/ 251 h 251"/>
              <a:gd name="T30" fmla="*/ 113 w 281"/>
              <a:gd name="T31" fmla="*/ 195 h 251"/>
              <a:gd name="T32" fmla="*/ 108 w 281"/>
              <a:gd name="T33" fmla="*/ 173 h 251"/>
              <a:gd name="T34" fmla="*/ 111 w 281"/>
              <a:gd name="T35" fmla="*/ 172 h 251"/>
              <a:gd name="T36" fmla="*/ 141 w 281"/>
              <a:gd name="T37" fmla="*/ 149 h 251"/>
              <a:gd name="T38" fmla="*/ 170 w 281"/>
              <a:gd name="T39" fmla="*/ 172 h 251"/>
              <a:gd name="T40" fmla="*/ 173 w 281"/>
              <a:gd name="T41" fmla="*/ 173 h 251"/>
              <a:gd name="T42" fmla="*/ 169 w 281"/>
              <a:gd name="T43" fmla="*/ 195 h 251"/>
              <a:gd name="T44" fmla="*/ 225 w 281"/>
              <a:gd name="T45" fmla="*/ 251 h 251"/>
              <a:gd name="T46" fmla="*/ 281 w 281"/>
              <a:gd name="T47" fmla="*/ 195 h 251"/>
              <a:gd name="T48" fmla="*/ 225 w 281"/>
              <a:gd name="T49" fmla="*/ 138 h 251"/>
              <a:gd name="T50" fmla="*/ 56 w 281"/>
              <a:gd name="T51" fmla="*/ 225 h 251"/>
              <a:gd name="T52" fmla="*/ 26 w 281"/>
              <a:gd name="T53" fmla="*/ 217 h 251"/>
              <a:gd name="T54" fmla="*/ 47 w 281"/>
              <a:gd name="T55" fmla="*/ 191 h 251"/>
              <a:gd name="T56" fmla="*/ 47 w 281"/>
              <a:gd name="T57" fmla="*/ 191 h 251"/>
              <a:gd name="T58" fmla="*/ 50 w 281"/>
              <a:gd name="T59" fmla="*/ 184 h 251"/>
              <a:gd name="T60" fmla="*/ 50 w 281"/>
              <a:gd name="T61" fmla="*/ 184 h 251"/>
              <a:gd name="T62" fmla="*/ 56 w 281"/>
              <a:gd name="T63" fmla="*/ 159 h 251"/>
              <a:gd name="T64" fmla="*/ 63 w 281"/>
              <a:gd name="T65" fmla="*/ 184 h 251"/>
              <a:gd name="T66" fmla="*/ 63 w 281"/>
              <a:gd name="T67" fmla="*/ 184 h 251"/>
              <a:gd name="T68" fmla="*/ 66 w 281"/>
              <a:gd name="T69" fmla="*/ 191 h 251"/>
              <a:gd name="T70" fmla="*/ 87 w 281"/>
              <a:gd name="T71" fmla="*/ 217 h 251"/>
              <a:gd name="T72" fmla="*/ 56 w 281"/>
              <a:gd name="T73" fmla="*/ 225 h 251"/>
              <a:gd name="T74" fmla="*/ 110 w 281"/>
              <a:gd name="T75" fmla="*/ 79 h 251"/>
              <a:gd name="T76" fmla="*/ 131 w 281"/>
              <a:gd name="T77" fmla="*/ 52 h 251"/>
              <a:gd name="T78" fmla="*/ 131 w 281"/>
              <a:gd name="T79" fmla="*/ 52 h 251"/>
              <a:gd name="T80" fmla="*/ 134 w 281"/>
              <a:gd name="T81" fmla="*/ 45 h 251"/>
              <a:gd name="T82" fmla="*/ 134 w 281"/>
              <a:gd name="T83" fmla="*/ 45 h 251"/>
              <a:gd name="T84" fmla="*/ 141 w 281"/>
              <a:gd name="T85" fmla="*/ 20 h 251"/>
              <a:gd name="T86" fmla="*/ 147 w 281"/>
              <a:gd name="T87" fmla="*/ 45 h 251"/>
              <a:gd name="T88" fmla="*/ 147 w 281"/>
              <a:gd name="T89" fmla="*/ 45 h 251"/>
              <a:gd name="T90" fmla="*/ 150 w 281"/>
              <a:gd name="T91" fmla="*/ 52 h 251"/>
              <a:gd name="T92" fmla="*/ 171 w 281"/>
              <a:gd name="T93" fmla="*/ 79 h 251"/>
              <a:gd name="T94" fmla="*/ 141 w 281"/>
              <a:gd name="T95" fmla="*/ 86 h 251"/>
              <a:gd name="T96" fmla="*/ 110 w 281"/>
              <a:gd name="T97" fmla="*/ 79 h 251"/>
              <a:gd name="T98" fmla="*/ 225 w 281"/>
              <a:gd name="T99" fmla="*/ 225 h 251"/>
              <a:gd name="T100" fmla="*/ 194 w 281"/>
              <a:gd name="T101" fmla="*/ 217 h 251"/>
              <a:gd name="T102" fmla="*/ 216 w 281"/>
              <a:gd name="T103" fmla="*/ 191 h 251"/>
              <a:gd name="T104" fmla="*/ 216 w 281"/>
              <a:gd name="T105" fmla="*/ 191 h 251"/>
              <a:gd name="T106" fmla="*/ 219 w 281"/>
              <a:gd name="T107" fmla="*/ 184 h 251"/>
              <a:gd name="T108" fmla="*/ 218 w 281"/>
              <a:gd name="T109" fmla="*/ 184 h 251"/>
              <a:gd name="T110" fmla="*/ 225 w 281"/>
              <a:gd name="T111" fmla="*/ 159 h 251"/>
              <a:gd name="T112" fmla="*/ 232 w 281"/>
              <a:gd name="T113" fmla="*/ 184 h 251"/>
              <a:gd name="T114" fmla="*/ 231 w 281"/>
              <a:gd name="T115" fmla="*/ 184 h 251"/>
              <a:gd name="T116" fmla="*/ 234 w 281"/>
              <a:gd name="T117" fmla="*/ 191 h 251"/>
              <a:gd name="T118" fmla="*/ 256 w 281"/>
              <a:gd name="T119" fmla="*/ 217 h 251"/>
              <a:gd name="T120" fmla="*/ 225 w 281"/>
              <a:gd name="T121" fmla="*/ 225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1" h="251">
                <a:moveTo>
                  <a:pt x="225" y="138"/>
                </a:moveTo>
                <a:cubicBezTo>
                  <a:pt x="208" y="138"/>
                  <a:pt x="193" y="146"/>
                  <a:pt x="182" y="158"/>
                </a:cubicBezTo>
                <a:cubicBezTo>
                  <a:pt x="182" y="158"/>
                  <a:pt x="182" y="157"/>
                  <a:pt x="182" y="157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49" y="112"/>
                  <a:pt x="149" y="112"/>
                  <a:pt x="149" y="112"/>
                </a:cubicBezTo>
                <a:cubicBezTo>
                  <a:pt x="176" y="108"/>
                  <a:pt x="197" y="84"/>
                  <a:pt x="197" y="56"/>
                </a:cubicBezTo>
                <a:cubicBezTo>
                  <a:pt x="197" y="25"/>
                  <a:pt x="172" y="0"/>
                  <a:pt x="141" y="0"/>
                </a:cubicBezTo>
                <a:cubicBezTo>
                  <a:pt x="110" y="0"/>
                  <a:pt x="84" y="25"/>
                  <a:pt x="84" y="56"/>
                </a:cubicBezTo>
                <a:cubicBezTo>
                  <a:pt x="84" y="84"/>
                  <a:pt x="105" y="108"/>
                  <a:pt x="133" y="112"/>
                </a:cubicBezTo>
                <a:cubicBezTo>
                  <a:pt x="133" y="132"/>
                  <a:pt x="133" y="132"/>
                  <a:pt x="133" y="132"/>
                </a:cubicBezTo>
                <a:cubicBezTo>
                  <a:pt x="100" y="157"/>
                  <a:pt x="100" y="157"/>
                  <a:pt x="100" y="157"/>
                </a:cubicBezTo>
                <a:cubicBezTo>
                  <a:pt x="99" y="157"/>
                  <a:pt x="99" y="158"/>
                  <a:pt x="99" y="158"/>
                </a:cubicBezTo>
                <a:cubicBezTo>
                  <a:pt x="89" y="146"/>
                  <a:pt x="73" y="138"/>
                  <a:pt x="56" y="138"/>
                </a:cubicBezTo>
                <a:cubicBezTo>
                  <a:pt x="25" y="138"/>
                  <a:pt x="0" y="164"/>
                  <a:pt x="0" y="195"/>
                </a:cubicBezTo>
                <a:cubicBezTo>
                  <a:pt x="0" y="226"/>
                  <a:pt x="25" y="251"/>
                  <a:pt x="56" y="251"/>
                </a:cubicBezTo>
                <a:cubicBezTo>
                  <a:pt x="88" y="251"/>
                  <a:pt x="113" y="226"/>
                  <a:pt x="113" y="195"/>
                </a:cubicBezTo>
                <a:cubicBezTo>
                  <a:pt x="113" y="187"/>
                  <a:pt x="111" y="180"/>
                  <a:pt x="108" y="173"/>
                </a:cubicBezTo>
                <a:cubicBezTo>
                  <a:pt x="109" y="173"/>
                  <a:pt x="110" y="172"/>
                  <a:pt x="111" y="172"/>
                </a:cubicBezTo>
                <a:cubicBezTo>
                  <a:pt x="141" y="149"/>
                  <a:pt x="141" y="149"/>
                  <a:pt x="141" y="149"/>
                </a:cubicBezTo>
                <a:cubicBezTo>
                  <a:pt x="170" y="172"/>
                  <a:pt x="170" y="172"/>
                  <a:pt x="170" y="172"/>
                </a:cubicBezTo>
                <a:cubicBezTo>
                  <a:pt x="171" y="172"/>
                  <a:pt x="172" y="173"/>
                  <a:pt x="173" y="173"/>
                </a:cubicBezTo>
                <a:cubicBezTo>
                  <a:pt x="170" y="180"/>
                  <a:pt x="169" y="187"/>
                  <a:pt x="169" y="195"/>
                </a:cubicBezTo>
                <a:cubicBezTo>
                  <a:pt x="169" y="226"/>
                  <a:pt x="194" y="251"/>
                  <a:pt x="225" y="251"/>
                </a:cubicBezTo>
                <a:cubicBezTo>
                  <a:pt x="256" y="251"/>
                  <a:pt x="281" y="226"/>
                  <a:pt x="281" y="195"/>
                </a:cubicBezTo>
                <a:cubicBezTo>
                  <a:pt x="281" y="164"/>
                  <a:pt x="256" y="138"/>
                  <a:pt x="225" y="138"/>
                </a:cubicBezTo>
                <a:close/>
                <a:moveTo>
                  <a:pt x="56" y="225"/>
                </a:moveTo>
                <a:cubicBezTo>
                  <a:pt x="56" y="225"/>
                  <a:pt x="26" y="226"/>
                  <a:pt x="26" y="217"/>
                </a:cubicBezTo>
                <a:cubicBezTo>
                  <a:pt x="26" y="198"/>
                  <a:pt x="38" y="193"/>
                  <a:pt x="47" y="191"/>
                </a:cubicBezTo>
                <a:cubicBezTo>
                  <a:pt x="47" y="191"/>
                  <a:pt x="47" y="191"/>
                  <a:pt x="47" y="191"/>
                </a:cubicBezTo>
                <a:cubicBezTo>
                  <a:pt x="53" y="189"/>
                  <a:pt x="51" y="185"/>
                  <a:pt x="50" y="184"/>
                </a:cubicBezTo>
                <a:cubicBezTo>
                  <a:pt x="50" y="184"/>
                  <a:pt x="50" y="184"/>
                  <a:pt x="50" y="184"/>
                </a:cubicBezTo>
                <a:cubicBezTo>
                  <a:pt x="45" y="179"/>
                  <a:pt x="41" y="159"/>
                  <a:pt x="56" y="159"/>
                </a:cubicBezTo>
                <a:cubicBezTo>
                  <a:pt x="72" y="159"/>
                  <a:pt x="68" y="179"/>
                  <a:pt x="63" y="184"/>
                </a:cubicBezTo>
                <a:cubicBezTo>
                  <a:pt x="63" y="184"/>
                  <a:pt x="63" y="184"/>
                  <a:pt x="63" y="184"/>
                </a:cubicBezTo>
                <a:cubicBezTo>
                  <a:pt x="62" y="185"/>
                  <a:pt x="60" y="189"/>
                  <a:pt x="66" y="191"/>
                </a:cubicBezTo>
                <a:cubicBezTo>
                  <a:pt x="74" y="193"/>
                  <a:pt x="87" y="198"/>
                  <a:pt x="87" y="217"/>
                </a:cubicBezTo>
                <a:cubicBezTo>
                  <a:pt x="87" y="226"/>
                  <a:pt x="56" y="225"/>
                  <a:pt x="56" y="225"/>
                </a:cubicBezTo>
                <a:close/>
                <a:moveTo>
                  <a:pt x="110" y="79"/>
                </a:moveTo>
                <a:cubicBezTo>
                  <a:pt x="110" y="59"/>
                  <a:pt x="123" y="54"/>
                  <a:pt x="131" y="52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37" y="50"/>
                  <a:pt x="135" y="47"/>
                  <a:pt x="134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29" y="40"/>
                  <a:pt x="125" y="20"/>
                  <a:pt x="141" y="20"/>
                </a:cubicBezTo>
                <a:cubicBezTo>
                  <a:pt x="157" y="20"/>
                  <a:pt x="152" y="40"/>
                  <a:pt x="147" y="45"/>
                </a:cubicBezTo>
                <a:cubicBezTo>
                  <a:pt x="147" y="45"/>
                  <a:pt x="147" y="45"/>
                  <a:pt x="147" y="45"/>
                </a:cubicBezTo>
                <a:cubicBezTo>
                  <a:pt x="146" y="47"/>
                  <a:pt x="144" y="50"/>
                  <a:pt x="150" y="52"/>
                </a:cubicBezTo>
                <a:cubicBezTo>
                  <a:pt x="159" y="54"/>
                  <a:pt x="171" y="59"/>
                  <a:pt x="171" y="79"/>
                </a:cubicBezTo>
                <a:cubicBezTo>
                  <a:pt x="171" y="87"/>
                  <a:pt x="141" y="86"/>
                  <a:pt x="141" y="86"/>
                </a:cubicBezTo>
                <a:cubicBezTo>
                  <a:pt x="141" y="86"/>
                  <a:pt x="110" y="87"/>
                  <a:pt x="110" y="79"/>
                </a:cubicBezTo>
                <a:close/>
                <a:moveTo>
                  <a:pt x="225" y="225"/>
                </a:moveTo>
                <a:cubicBezTo>
                  <a:pt x="225" y="225"/>
                  <a:pt x="194" y="226"/>
                  <a:pt x="194" y="217"/>
                </a:cubicBezTo>
                <a:cubicBezTo>
                  <a:pt x="194" y="198"/>
                  <a:pt x="207" y="193"/>
                  <a:pt x="216" y="191"/>
                </a:cubicBezTo>
                <a:cubicBezTo>
                  <a:pt x="216" y="191"/>
                  <a:pt x="216" y="191"/>
                  <a:pt x="216" y="191"/>
                </a:cubicBezTo>
                <a:cubicBezTo>
                  <a:pt x="221" y="189"/>
                  <a:pt x="220" y="185"/>
                  <a:pt x="219" y="184"/>
                </a:cubicBezTo>
                <a:cubicBezTo>
                  <a:pt x="219" y="184"/>
                  <a:pt x="218" y="184"/>
                  <a:pt x="218" y="184"/>
                </a:cubicBezTo>
                <a:cubicBezTo>
                  <a:pt x="213" y="179"/>
                  <a:pt x="209" y="159"/>
                  <a:pt x="225" y="159"/>
                </a:cubicBezTo>
                <a:cubicBezTo>
                  <a:pt x="241" y="159"/>
                  <a:pt x="237" y="179"/>
                  <a:pt x="232" y="184"/>
                </a:cubicBezTo>
                <a:cubicBezTo>
                  <a:pt x="232" y="184"/>
                  <a:pt x="231" y="184"/>
                  <a:pt x="231" y="184"/>
                </a:cubicBezTo>
                <a:cubicBezTo>
                  <a:pt x="230" y="185"/>
                  <a:pt x="228" y="189"/>
                  <a:pt x="234" y="191"/>
                </a:cubicBezTo>
                <a:cubicBezTo>
                  <a:pt x="243" y="193"/>
                  <a:pt x="256" y="198"/>
                  <a:pt x="256" y="217"/>
                </a:cubicBezTo>
                <a:cubicBezTo>
                  <a:pt x="256" y="226"/>
                  <a:pt x="225" y="225"/>
                  <a:pt x="225" y="225"/>
                </a:cubicBezTo>
                <a:close/>
              </a:path>
            </a:pathLst>
          </a:custGeom>
          <a:solidFill>
            <a:srgbClr val="4141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IE"/>
          </a:p>
        </p:txBody>
      </p:sp>
      <p:grpSp>
        <p:nvGrpSpPr>
          <p:cNvPr id="5" name="Groupe 4"/>
          <p:cNvGrpSpPr/>
          <p:nvPr/>
        </p:nvGrpSpPr>
        <p:grpSpPr>
          <a:xfrm>
            <a:off x="573088" y="5487549"/>
            <a:ext cx="654050" cy="581025"/>
            <a:chOff x="6175375" y="4586287"/>
            <a:chExt cx="654050" cy="581025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6684963" y="4586287"/>
              <a:ext cx="144462" cy="577850"/>
            </a:xfrm>
            <a:custGeom>
              <a:avLst/>
              <a:gdLst>
                <a:gd name="T0" fmla="*/ 5 w 55"/>
                <a:gd name="T1" fmla="*/ 0 h 221"/>
                <a:gd name="T2" fmla="*/ 0 w 55"/>
                <a:gd name="T3" fmla="*/ 1 h 221"/>
                <a:gd name="T4" fmla="*/ 39 w 55"/>
                <a:gd name="T5" fmla="*/ 111 h 221"/>
                <a:gd name="T6" fmla="*/ 0 w 55"/>
                <a:gd name="T7" fmla="*/ 220 h 221"/>
                <a:gd name="T8" fmla="*/ 5 w 55"/>
                <a:gd name="T9" fmla="*/ 221 h 221"/>
                <a:gd name="T10" fmla="*/ 55 w 55"/>
                <a:gd name="T11" fmla="*/ 111 h 221"/>
                <a:gd name="T12" fmla="*/ 5 w 55"/>
                <a:gd name="T1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21">
                  <a:moveTo>
                    <a:pt x="5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16" y="8"/>
                    <a:pt x="39" y="54"/>
                    <a:pt x="39" y="111"/>
                  </a:cubicBezTo>
                  <a:cubicBezTo>
                    <a:pt x="39" y="167"/>
                    <a:pt x="16" y="213"/>
                    <a:pt x="0" y="220"/>
                  </a:cubicBezTo>
                  <a:cubicBezTo>
                    <a:pt x="2" y="220"/>
                    <a:pt x="3" y="221"/>
                    <a:pt x="5" y="221"/>
                  </a:cubicBezTo>
                  <a:cubicBezTo>
                    <a:pt x="24" y="221"/>
                    <a:pt x="55" y="171"/>
                    <a:pt x="55" y="111"/>
                  </a:cubicBezTo>
                  <a:cubicBezTo>
                    <a:pt x="55" y="50"/>
                    <a:pt x="24" y="0"/>
                    <a:pt x="5" y="0"/>
                  </a:cubicBez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IE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6623050" y="4779962"/>
              <a:ext cx="133350" cy="190500"/>
            </a:xfrm>
            <a:custGeom>
              <a:avLst/>
              <a:gdLst>
                <a:gd name="T0" fmla="*/ 51 w 51"/>
                <a:gd name="T1" fmla="*/ 37 h 73"/>
                <a:gd name="T2" fmla="*/ 6 w 51"/>
                <a:gd name="T3" fmla="*/ 0 h 73"/>
                <a:gd name="T4" fmla="*/ 0 w 51"/>
                <a:gd name="T5" fmla="*/ 36 h 73"/>
                <a:gd name="T6" fmla="*/ 6 w 51"/>
                <a:gd name="T7" fmla="*/ 73 h 73"/>
                <a:gd name="T8" fmla="*/ 51 w 51"/>
                <a:gd name="T9" fmla="*/ 37 h 73"/>
                <a:gd name="T10" fmla="*/ 40 w 51"/>
                <a:gd name="T11" fmla="*/ 34 h 73"/>
                <a:gd name="T12" fmla="*/ 38 w 51"/>
                <a:gd name="T13" fmla="*/ 35 h 73"/>
                <a:gd name="T14" fmla="*/ 35 w 51"/>
                <a:gd name="T15" fmla="*/ 33 h 73"/>
                <a:gd name="T16" fmla="*/ 12 w 51"/>
                <a:gd name="T17" fmla="*/ 20 h 73"/>
                <a:gd name="T18" fmla="*/ 9 w 51"/>
                <a:gd name="T19" fmla="*/ 16 h 73"/>
                <a:gd name="T20" fmla="*/ 13 w 51"/>
                <a:gd name="T21" fmla="*/ 13 h 73"/>
                <a:gd name="T22" fmla="*/ 41 w 51"/>
                <a:gd name="T23" fmla="*/ 30 h 73"/>
                <a:gd name="T24" fmla="*/ 40 w 51"/>
                <a:gd name="T25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73">
                  <a:moveTo>
                    <a:pt x="51" y="37"/>
                  </a:moveTo>
                  <a:cubicBezTo>
                    <a:pt x="51" y="6"/>
                    <a:pt x="6" y="0"/>
                    <a:pt x="6" y="0"/>
                  </a:cubicBezTo>
                  <a:cubicBezTo>
                    <a:pt x="6" y="0"/>
                    <a:pt x="0" y="7"/>
                    <a:pt x="0" y="36"/>
                  </a:cubicBezTo>
                  <a:cubicBezTo>
                    <a:pt x="0" y="66"/>
                    <a:pt x="6" y="73"/>
                    <a:pt x="6" y="73"/>
                  </a:cubicBezTo>
                  <a:cubicBezTo>
                    <a:pt x="6" y="73"/>
                    <a:pt x="51" y="67"/>
                    <a:pt x="51" y="37"/>
                  </a:cubicBezTo>
                  <a:close/>
                  <a:moveTo>
                    <a:pt x="40" y="34"/>
                  </a:moveTo>
                  <a:cubicBezTo>
                    <a:pt x="40" y="35"/>
                    <a:pt x="39" y="35"/>
                    <a:pt x="38" y="35"/>
                  </a:cubicBezTo>
                  <a:cubicBezTo>
                    <a:pt x="37" y="35"/>
                    <a:pt x="36" y="34"/>
                    <a:pt x="35" y="33"/>
                  </a:cubicBezTo>
                  <a:cubicBezTo>
                    <a:pt x="27" y="21"/>
                    <a:pt x="12" y="20"/>
                    <a:pt x="12" y="20"/>
                  </a:cubicBezTo>
                  <a:cubicBezTo>
                    <a:pt x="10" y="19"/>
                    <a:pt x="9" y="18"/>
                    <a:pt x="9" y="16"/>
                  </a:cubicBezTo>
                  <a:cubicBezTo>
                    <a:pt x="9" y="14"/>
                    <a:pt x="11" y="13"/>
                    <a:pt x="13" y="13"/>
                  </a:cubicBezTo>
                  <a:cubicBezTo>
                    <a:pt x="13" y="13"/>
                    <a:pt x="31" y="15"/>
                    <a:pt x="41" y="30"/>
                  </a:cubicBezTo>
                  <a:cubicBezTo>
                    <a:pt x="42" y="31"/>
                    <a:pt x="42" y="33"/>
                    <a:pt x="40" y="34"/>
                  </a:cubicBez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IE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6175375" y="4751387"/>
              <a:ext cx="177800" cy="415925"/>
            </a:xfrm>
            <a:custGeom>
              <a:avLst/>
              <a:gdLst>
                <a:gd name="T0" fmla="*/ 20 w 68"/>
                <a:gd name="T1" fmla="*/ 14 h 159"/>
                <a:gd name="T2" fmla="*/ 65 w 68"/>
                <a:gd name="T3" fmla="*/ 9 h 159"/>
                <a:gd name="T4" fmla="*/ 68 w 68"/>
                <a:gd name="T5" fmla="*/ 0 h 159"/>
                <a:gd name="T6" fmla="*/ 25 w 68"/>
                <a:gd name="T7" fmla="*/ 4 h 159"/>
                <a:gd name="T8" fmla="*/ 0 w 68"/>
                <a:gd name="T9" fmla="*/ 48 h 159"/>
                <a:gd name="T10" fmla="*/ 25 w 68"/>
                <a:gd name="T11" fmla="*/ 90 h 159"/>
                <a:gd name="T12" fmla="*/ 29 w 68"/>
                <a:gd name="T13" fmla="*/ 91 h 159"/>
                <a:gd name="T14" fmla="*/ 29 w 68"/>
                <a:gd name="T15" fmla="*/ 159 h 159"/>
                <a:gd name="T16" fmla="*/ 66 w 68"/>
                <a:gd name="T17" fmla="*/ 159 h 159"/>
                <a:gd name="T18" fmla="*/ 66 w 68"/>
                <a:gd name="T19" fmla="*/ 94 h 159"/>
                <a:gd name="T20" fmla="*/ 67 w 68"/>
                <a:gd name="T21" fmla="*/ 95 h 159"/>
                <a:gd name="T22" fmla="*/ 61 w 68"/>
                <a:gd name="T23" fmla="*/ 48 h 159"/>
                <a:gd name="T24" fmla="*/ 64 w 68"/>
                <a:gd name="T25" fmla="*/ 17 h 159"/>
                <a:gd name="T26" fmla="*/ 20 w 68"/>
                <a:gd name="T27" fmla="*/ 21 h 159"/>
                <a:gd name="T28" fmla="*/ 20 w 68"/>
                <a:gd name="T29" fmla="*/ 21 h 159"/>
                <a:gd name="T30" fmla="*/ 17 w 68"/>
                <a:gd name="T31" fmla="*/ 17 h 159"/>
                <a:gd name="T32" fmla="*/ 20 w 68"/>
                <a:gd name="T33" fmla="*/ 1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59">
                  <a:moveTo>
                    <a:pt x="20" y="14"/>
                  </a:moveTo>
                  <a:cubicBezTo>
                    <a:pt x="21" y="14"/>
                    <a:pt x="40" y="14"/>
                    <a:pt x="65" y="9"/>
                  </a:cubicBezTo>
                  <a:cubicBezTo>
                    <a:pt x="66" y="6"/>
                    <a:pt x="67" y="3"/>
                    <a:pt x="68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0" y="3"/>
                    <a:pt x="0" y="48"/>
                  </a:cubicBezTo>
                  <a:cubicBezTo>
                    <a:pt x="0" y="93"/>
                    <a:pt x="25" y="90"/>
                    <a:pt x="25" y="90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66" y="159"/>
                    <a:pt x="66" y="159"/>
                    <a:pt x="66" y="159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4" y="83"/>
                    <a:pt x="61" y="67"/>
                    <a:pt x="61" y="48"/>
                  </a:cubicBezTo>
                  <a:cubicBezTo>
                    <a:pt x="61" y="36"/>
                    <a:pt x="62" y="26"/>
                    <a:pt x="64" y="17"/>
                  </a:cubicBezTo>
                  <a:cubicBezTo>
                    <a:pt x="40" y="20"/>
                    <a:pt x="22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17" y="19"/>
                    <a:pt x="17" y="17"/>
                  </a:cubicBezTo>
                  <a:cubicBezTo>
                    <a:pt x="17" y="16"/>
                    <a:pt x="18" y="14"/>
                    <a:pt x="20" y="14"/>
                  </a:cubicBez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IE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6381750" y="4621212"/>
              <a:ext cx="250825" cy="498475"/>
            </a:xfrm>
            <a:custGeom>
              <a:avLst/>
              <a:gdLst>
                <a:gd name="T0" fmla="*/ 96 w 96"/>
                <a:gd name="T1" fmla="*/ 0 h 191"/>
                <a:gd name="T2" fmla="*/ 8 w 96"/>
                <a:gd name="T3" fmla="*/ 48 h 191"/>
                <a:gd name="T4" fmla="*/ 5 w 96"/>
                <a:gd name="T5" fmla="*/ 56 h 191"/>
                <a:gd name="T6" fmla="*/ 62 w 96"/>
                <a:gd name="T7" fmla="*/ 34 h 191"/>
                <a:gd name="T8" fmla="*/ 67 w 96"/>
                <a:gd name="T9" fmla="*/ 35 h 191"/>
                <a:gd name="T10" fmla="*/ 66 w 96"/>
                <a:gd name="T11" fmla="*/ 40 h 191"/>
                <a:gd name="T12" fmla="*/ 3 w 96"/>
                <a:gd name="T13" fmla="*/ 63 h 191"/>
                <a:gd name="T14" fmla="*/ 0 w 96"/>
                <a:gd name="T15" fmla="*/ 98 h 191"/>
                <a:gd name="T16" fmla="*/ 6 w 96"/>
                <a:gd name="T17" fmla="*/ 144 h 191"/>
                <a:gd name="T18" fmla="*/ 93 w 96"/>
                <a:gd name="T19" fmla="*/ 191 h 191"/>
                <a:gd name="T20" fmla="*/ 72 w 96"/>
                <a:gd name="T21" fmla="*/ 98 h 191"/>
                <a:gd name="T22" fmla="*/ 96 w 9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191">
                  <a:moveTo>
                    <a:pt x="96" y="0"/>
                  </a:moveTo>
                  <a:cubicBezTo>
                    <a:pt x="77" y="15"/>
                    <a:pt x="42" y="38"/>
                    <a:pt x="8" y="48"/>
                  </a:cubicBezTo>
                  <a:cubicBezTo>
                    <a:pt x="7" y="51"/>
                    <a:pt x="6" y="53"/>
                    <a:pt x="5" y="56"/>
                  </a:cubicBezTo>
                  <a:cubicBezTo>
                    <a:pt x="25" y="51"/>
                    <a:pt x="46" y="45"/>
                    <a:pt x="62" y="34"/>
                  </a:cubicBezTo>
                  <a:cubicBezTo>
                    <a:pt x="64" y="33"/>
                    <a:pt x="66" y="34"/>
                    <a:pt x="67" y="35"/>
                  </a:cubicBezTo>
                  <a:cubicBezTo>
                    <a:pt x="68" y="37"/>
                    <a:pt x="67" y="39"/>
                    <a:pt x="66" y="40"/>
                  </a:cubicBezTo>
                  <a:cubicBezTo>
                    <a:pt x="48" y="51"/>
                    <a:pt x="25" y="59"/>
                    <a:pt x="3" y="63"/>
                  </a:cubicBezTo>
                  <a:cubicBezTo>
                    <a:pt x="1" y="72"/>
                    <a:pt x="0" y="84"/>
                    <a:pt x="0" y="98"/>
                  </a:cubicBezTo>
                  <a:cubicBezTo>
                    <a:pt x="0" y="119"/>
                    <a:pt x="3" y="134"/>
                    <a:pt x="6" y="144"/>
                  </a:cubicBezTo>
                  <a:cubicBezTo>
                    <a:pt x="43" y="153"/>
                    <a:pt x="74" y="175"/>
                    <a:pt x="93" y="191"/>
                  </a:cubicBezTo>
                  <a:cubicBezTo>
                    <a:pt x="82" y="171"/>
                    <a:pt x="72" y="137"/>
                    <a:pt x="72" y="98"/>
                  </a:cubicBezTo>
                  <a:cubicBezTo>
                    <a:pt x="72" y="55"/>
                    <a:pt x="84" y="19"/>
                    <a:pt x="96" y="0"/>
                  </a:cubicBez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IE"/>
            </a:p>
          </p:txBody>
        </p:sp>
      </p:grpSp>
      <p:grpSp>
        <p:nvGrpSpPr>
          <p:cNvPr id="21" name="Group 6"/>
          <p:cNvGrpSpPr/>
          <p:nvPr/>
        </p:nvGrpSpPr>
        <p:grpSpPr>
          <a:xfrm>
            <a:off x="11145181" y="3322233"/>
            <a:ext cx="682624" cy="681037"/>
            <a:chOff x="481013" y="2827338"/>
            <a:chExt cx="682624" cy="681037"/>
          </a:xfrm>
        </p:grpSpPr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735013" y="3114675"/>
              <a:ext cx="138112" cy="138113"/>
            </a:xfrm>
            <a:custGeom>
              <a:avLst/>
              <a:gdLst>
                <a:gd name="T0" fmla="*/ 34 w 53"/>
                <a:gd name="T1" fmla="*/ 1 h 53"/>
                <a:gd name="T2" fmla="*/ 27 w 53"/>
                <a:gd name="T3" fmla="*/ 0 h 53"/>
                <a:gd name="T4" fmla="*/ 0 w 53"/>
                <a:gd name="T5" fmla="*/ 27 h 53"/>
                <a:gd name="T6" fmla="*/ 27 w 53"/>
                <a:gd name="T7" fmla="*/ 53 h 53"/>
                <a:gd name="T8" fmla="*/ 53 w 53"/>
                <a:gd name="T9" fmla="*/ 27 h 53"/>
                <a:gd name="T10" fmla="*/ 52 w 53"/>
                <a:gd name="T11" fmla="*/ 20 h 53"/>
                <a:gd name="T12" fmla="*/ 36 w 53"/>
                <a:gd name="T13" fmla="*/ 36 h 53"/>
                <a:gd name="T14" fmla="*/ 27 w 53"/>
                <a:gd name="T15" fmla="*/ 40 h 53"/>
                <a:gd name="T16" fmla="*/ 17 w 53"/>
                <a:gd name="T17" fmla="*/ 36 h 53"/>
                <a:gd name="T18" fmla="*/ 17 w 53"/>
                <a:gd name="T19" fmla="*/ 17 h 53"/>
                <a:gd name="T20" fmla="*/ 34 w 5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53">
                  <a:moveTo>
                    <a:pt x="34" y="1"/>
                  </a:moveTo>
                  <a:cubicBezTo>
                    <a:pt x="31" y="0"/>
                    <a:pt x="29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1" y="53"/>
                    <a:pt x="53" y="41"/>
                    <a:pt x="53" y="27"/>
                  </a:cubicBezTo>
                  <a:cubicBezTo>
                    <a:pt x="53" y="24"/>
                    <a:pt x="53" y="22"/>
                    <a:pt x="52" y="20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9"/>
                    <a:pt x="30" y="40"/>
                    <a:pt x="27" y="40"/>
                  </a:cubicBezTo>
                  <a:cubicBezTo>
                    <a:pt x="23" y="40"/>
                    <a:pt x="20" y="39"/>
                    <a:pt x="17" y="36"/>
                  </a:cubicBezTo>
                  <a:cubicBezTo>
                    <a:pt x="12" y="31"/>
                    <a:pt x="12" y="23"/>
                    <a:pt x="17" y="17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IE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604838" y="2982913"/>
              <a:ext cx="400050" cy="400050"/>
            </a:xfrm>
            <a:custGeom>
              <a:avLst/>
              <a:gdLst>
                <a:gd name="T0" fmla="*/ 118 w 153"/>
                <a:gd name="T1" fmla="*/ 17 h 153"/>
                <a:gd name="T2" fmla="*/ 118 w 153"/>
                <a:gd name="T3" fmla="*/ 12 h 153"/>
                <a:gd name="T4" fmla="*/ 77 w 153"/>
                <a:gd name="T5" fmla="*/ 0 h 153"/>
                <a:gd name="T6" fmla="*/ 0 w 153"/>
                <a:gd name="T7" fmla="*/ 77 h 153"/>
                <a:gd name="T8" fmla="*/ 77 w 153"/>
                <a:gd name="T9" fmla="*/ 153 h 153"/>
                <a:gd name="T10" fmla="*/ 153 w 153"/>
                <a:gd name="T11" fmla="*/ 77 h 153"/>
                <a:gd name="T12" fmla="*/ 141 w 153"/>
                <a:gd name="T13" fmla="*/ 36 h 153"/>
                <a:gd name="T14" fmla="*/ 138 w 153"/>
                <a:gd name="T15" fmla="*/ 36 h 153"/>
                <a:gd name="T16" fmla="*/ 136 w 153"/>
                <a:gd name="T17" fmla="*/ 36 h 153"/>
                <a:gd name="T18" fmla="*/ 122 w 153"/>
                <a:gd name="T19" fmla="*/ 50 h 153"/>
                <a:gd name="T20" fmla="*/ 130 w 153"/>
                <a:gd name="T21" fmla="*/ 77 h 153"/>
                <a:gd name="T22" fmla="*/ 77 w 153"/>
                <a:gd name="T23" fmla="*/ 130 h 153"/>
                <a:gd name="T24" fmla="*/ 23 w 153"/>
                <a:gd name="T25" fmla="*/ 77 h 153"/>
                <a:gd name="T26" fmla="*/ 77 w 153"/>
                <a:gd name="T27" fmla="*/ 23 h 153"/>
                <a:gd name="T28" fmla="*/ 104 w 153"/>
                <a:gd name="T29" fmla="*/ 31 h 153"/>
                <a:gd name="T30" fmla="*/ 118 w 153"/>
                <a:gd name="T31" fmla="*/ 1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53">
                  <a:moveTo>
                    <a:pt x="118" y="17"/>
                  </a:moveTo>
                  <a:cubicBezTo>
                    <a:pt x="118" y="15"/>
                    <a:pt x="118" y="14"/>
                    <a:pt x="118" y="12"/>
                  </a:cubicBezTo>
                  <a:cubicBezTo>
                    <a:pt x="106" y="5"/>
                    <a:pt x="92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ubicBezTo>
                    <a:pt x="0" y="119"/>
                    <a:pt x="35" y="153"/>
                    <a:pt x="77" y="153"/>
                  </a:cubicBezTo>
                  <a:cubicBezTo>
                    <a:pt x="119" y="153"/>
                    <a:pt x="153" y="119"/>
                    <a:pt x="153" y="77"/>
                  </a:cubicBezTo>
                  <a:cubicBezTo>
                    <a:pt x="153" y="62"/>
                    <a:pt x="149" y="48"/>
                    <a:pt x="141" y="36"/>
                  </a:cubicBezTo>
                  <a:cubicBezTo>
                    <a:pt x="139" y="36"/>
                    <a:pt x="138" y="36"/>
                    <a:pt x="138" y="36"/>
                  </a:cubicBezTo>
                  <a:cubicBezTo>
                    <a:pt x="137" y="36"/>
                    <a:pt x="137" y="36"/>
                    <a:pt x="136" y="36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7" y="58"/>
                    <a:pt x="130" y="67"/>
                    <a:pt x="130" y="77"/>
                  </a:cubicBezTo>
                  <a:cubicBezTo>
                    <a:pt x="130" y="106"/>
                    <a:pt x="106" y="130"/>
                    <a:pt x="77" y="130"/>
                  </a:cubicBezTo>
                  <a:cubicBezTo>
                    <a:pt x="47" y="130"/>
                    <a:pt x="23" y="106"/>
                    <a:pt x="23" y="77"/>
                  </a:cubicBezTo>
                  <a:cubicBezTo>
                    <a:pt x="23" y="47"/>
                    <a:pt x="47" y="23"/>
                    <a:pt x="77" y="23"/>
                  </a:cubicBezTo>
                  <a:cubicBezTo>
                    <a:pt x="87" y="23"/>
                    <a:pt x="96" y="26"/>
                    <a:pt x="104" y="31"/>
                  </a:cubicBezTo>
                  <a:lnTo>
                    <a:pt x="118" y="17"/>
                  </a:ln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IE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481013" y="2860675"/>
              <a:ext cx="649287" cy="647700"/>
            </a:xfrm>
            <a:custGeom>
              <a:avLst/>
              <a:gdLst>
                <a:gd name="T0" fmla="*/ 216 w 248"/>
                <a:gd name="T1" fmla="*/ 75 h 248"/>
                <a:gd name="T2" fmla="*/ 213 w 248"/>
                <a:gd name="T3" fmla="*/ 77 h 248"/>
                <a:gd name="T4" fmla="*/ 225 w 248"/>
                <a:gd name="T5" fmla="*/ 124 h 248"/>
                <a:gd name="T6" fmla="*/ 124 w 248"/>
                <a:gd name="T7" fmla="*/ 225 h 248"/>
                <a:gd name="T8" fmla="*/ 23 w 248"/>
                <a:gd name="T9" fmla="*/ 124 h 248"/>
                <a:gd name="T10" fmla="*/ 124 w 248"/>
                <a:gd name="T11" fmla="*/ 23 h 248"/>
                <a:gd name="T12" fmla="*/ 170 w 248"/>
                <a:gd name="T13" fmla="*/ 34 h 248"/>
                <a:gd name="T14" fmla="*/ 173 w 248"/>
                <a:gd name="T15" fmla="*/ 31 h 248"/>
                <a:gd name="T16" fmla="*/ 187 w 248"/>
                <a:gd name="T17" fmla="*/ 17 h 248"/>
                <a:gd name="T18" fmla="*/ 124 w 248"/>
                <a:gd name="T19" fmla="*/ 0 h 248"/>
                <a:gd name="T20" fmla="*/ 0 w 248"/>
                <a:gd name="T21" fmla="*/ 124 h 248"/>
                <a:gd name="T22" fmla="*/ 124 w 248"/>
                <a:gd name="T23" fmla="*/ 248 h 248"/>
                <a:gd name="T24" fmla="*/ 248 w 248"/>
                <a:gd name="T25" fmla="*/ 124 h 248"/>
                <a:gd name="T26" fmla="*/ 230 w 248"/>
                <a:gd name="T27" fmla="*/ 61 h 248"/>
                <a:gd name="T28" fmla="*/ 216 w 248"/>
                <a:gd name="T29" fmla="*/ 7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248">
                  <a:moveTo>
                    <a:pt x="216" y="75"/>
                  </a:moveTo>
                  <a:cubicBezTo>
                    <a:pt x="215" y="76"/>
                    <a:pt x="214" y="76"/>
                    <a:pt x="213" y="77"/>
                  </a:cubicBezTo>
                  <a:cubicBezTo>
                    <a:pt x="220" y="91"/>
                    <a:pt x="225" y="107"/>
                    <a:pt x="225" y="124"/>
                  </a:cubicBezTo>
                  <a:cubicBezTo>
                    <a:pt x="225" y="179"/>
                    <a:pt x="179" y="225"/>
                    <a:pt x="124" y="225"/>
                  </a:cubicBezTo>
                  <a:cubicBezTo>
                    <a:pt x="68" y="225"/>
                    <a:pt x="23" y="179"/>
                    <a:pt x="23" y="124"/>
                  </a:cubicBezTo>
                  <a:cubicBezTo>
                    <a:pt x="23" y="68"/>
                    <a:pt x="68" y="23"/>
                    <a:pt x="124" y="23"/>
                  </a:cubicBezTo>
                  <a:cubicBezTo>
                    <a:pt x="140" y="23"/>
                    <a:pt x="156" y="27"/>
                    <a:pt x="170" y="34"/>
                  </a:cubicBezTo>
                  <a:cubicBezTo>
                    <a:pt x="171" y="33"/>
                    <a:pt x="172" y="32"/>
                    <a:pt x="173" y="31"/>
                  </a:cubicBezTo>
                  <a:cubicBezTo>
                    <a:pt x="187" y="17"/>
                    <a:pt x="187" y="17"/>
                    <a:pt x="187" y="17"/>
                  </a:cubicBezTo>
                  <a:cubicBezTo>
                    <a:pt x="168" y="6"/>
                    <a:pt x="147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ubicBezTo>
                    <a:pt x="0" y="192"/>
                    <a:pt x="55" y="248"/>
                    <a:pt x="124" y="248"/>
                  </a:cubicBezTo>
                  <a:cubicBezTo>
                    <a:pt x="192" y="248"/>
                    <a:pt x="248" y="192"/>
                    <a:pt x="248" y="124"/>
                  </a:cubicBezTo>
                  <a:cubicBezTo>
                    <a:pt x="248" y="101"/>
                    <a:pt x="241" y="79"/>
                    <a:pt x="230" y="61"/>
                  </a:cubicBezTo>
                  <a:lnTo>
                    <a:pt x="216" y="75"/>
                  </a:ln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IE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784225" y="2827338"/>
              <a:ext cx="379412" cy="373063"/>
            </a:xfrm>
            <a:custGeom>
              <a:avLst/>
              <a:gdLst>
                <a:gd name="T0" fmla="*/ 120 w 145"/>
                <a:gd name="T1" fmla="*/ 24 h 143"/>
                <a:gd name="T2" fmla="*/ 109 w 145"/>
                <a:gd name="T3" fmla="*/ 8 h 143"/>
                <a:gd name="T4" fmla="*/ 64 w 145"/>
                <a:gd name="T5" fmla="*/ 52 h 143"/>
                <a:gd name="T6" fmla="*/ 60 w 145"/>
                <a:gd name="T7" fmla="*/ 75 h 143"/>
                <a:gd name="T8" fmla="*/ 3 w 145"/>
                <a:gd name="T9" fmla="*/ 132 h 143"/>
                <a:gd name="T10" fmla="*/ 3 w 145"/>
                <a:gd name="T11" fmla="*/ 141 h 143"/>
                <a:gd name="T12" fmla="*/ 8 w 145"/>
                <a:gd name="T13" fmla="*/ 143 h 143"/>
                <a:gd name="T14" fmla="*/ 12 w 145"/>
                <a:gd name="T15" fmla="*/ 141 h 143"/>
                <a:gd name="T16" fmla="*/ 68 w 145"/>
                <a:gd name="T17" fmla="*/ 85 h 143"/>
                <a:gd name="T18" fmla="*/ 92 w 145"/>
                <a:gd name="T19" fmla="*/ 80 h 143"/>
                <a:gd name="T20" fmla="*/ 137 w 145"/>
                <a:gd name="T21" fmla="*/ 35 h 143"/>
                <a:gd name="T22" fmla="*/ 120 w 145"/>
                <a:gd name="T23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43">
                  <a:moveTo>
                    <a:pt x="120" y="24"/>
                  </a:moveTo>
                  <a:cubicBezTo>
                    <a:pt x="112" y="16"/>
                    <a:pt x="117" y="0"/>
                    <a:pt x="109" y="8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0" y="57"/>
                    <a:pt x="59" y="68"/>
                    <a:pt x="60" y="75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0" y="135"/>
                    <a:pt x="0" y="139"/>
                    <a:pt x="3" y="141"/>
                  </a:cubicBezTo>
                  <a:cubicBezTo>
                    <a:pt x="4" y="143"/>
                    <a:pt x="6" y="143"/>
                    <a:pt x="8" y="143"/>
                  </a:cubicBezTo>
                  <a:cubicBezTo>
                    <a:pt x="9" y="143"/>
                    <a:pt x="11" y="143"/>
                    <a:pt x="12" y="141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7" y="85"/>
                    <a:pt x="90" y="83"/>
                    <a:pt x="92" y="80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45" y="28"/>
                    <a:pt x="128" y="32"/>
                    <a:pt x="120" y="24"/>
                  </a:cubicBez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IE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35671" y="3400811"/>
            <a:ext cx="777656" cy="513577"/>
            <a:chOff x="6034087" y="4549775"/>
            <a:chExt cx="936625" cy="654050"/>
          </a:xfrm>
        </p:grpSpPr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034087" y="4549775"/>
              <a:ext cx="936625" cy="654050"/>
            </a:xfrm>
            <a:custGeom>
              <a:avLst/>
              <a:gdLst>
                <a:gd name="T0" fmla="*/ 68 w 336"/>
                <a:gd name="T1" fmla="*/ 0 h 235"/>
                <a:gd name="T2" fmla="*/ 68 w 336"/>
                <a:gd name="T3" fmla="*/ 24 h 235"/>
                <a:gd name="T4" fmla="*/ 0 w 336"/>
                <a:gd name="T5" fmla="*/ 24 h 235"/>
                <a:gd name="T6" fmla="*/ 0 w 336"/>
                <a:gd name="T7" fmla="*/ 190 h 235"/>
                <a:gd name="T8" fmla="*/ 45 w 336"/>
                <a:gd name="T9" fmla="*/ 235 h 235"/>
                <a:gd name="T10" fmla="*/ 291 w 336"/>
                <a:gd name="T11" fmla="*/ 235 h 235"/>
                <a:gd name="T12" fmla="*/ 336 w 336"/>
                <a:gd name="T13" fmla="*/ 190 h 235"/>
                <a:gd name="T14" fmla="*/ 336 w 336"/>
                <a:gd name="T15" fmla="*/ 0 h 235"/>
                <a:gd name="T16" fmla="*/ 68 w 336"/>
                <a:gd name="T17" fmla="*/ 0 h 235"/>
                <a:gd name="T18" fmla="*/ 54 w 336"/>
                <a:gd name="T19" fmla="*/ 211 h 235"/>
                <a:gd name="T20" fmla="*/ 51 w 336"/>
                <a:gd name="T21" fmla="*/ 210 h 235"/>
                <a:gd name="T22" fmla="*/ 42 w 336"/>
                <a:gd name="T23" fmla="*/ 187 h 235"/>
                <a:gd name="T24" fmla="*/ 42 w 336"/>
                <a:gd name="T25" fmla="*/ 46 h 235"/>
                <a:gd name="T26" fmla="*/ 68 w 336"/>
                <a:gd name="T27" fmla="*/ 46 h 235"/>
                <a:gd name="T28" fmla="*/ 68 w 336"/>
                <a:gd name="T29" fmla="*/ 190 h 235"/>
                <a:gd name="T30" fmla="*/ 54 w 336"/>
                <a:gd name="T31" fmla="*/ 211 h 235"/>
                <a:gd name="T32" fmla="*/ 22 w 336"/>
                <a:gd name="T33" fmla="*/ 190 h 235"/>
                <a:gd name="T34" fmla="*/ 22 w 336"/>
                <a:gd name="T35" fmla="*/ 46 h 235"/>
                <a:gd name="T36" fmla="*/ 29 w 336"/>
                <a:gd name="T37" fmla="*/ 46 h 235"/>
                <a:gd name="T38" fmla="*/ 29 w 336"/>
                <a:gd name="T39" fmla="*/ 187 h 235"/>
                <a:gd name="T40" fmla="*/ 34 w 336"/>
                <a:gd name="T41" fmla="*/ 210 h 235"/>
                <a:gd name="T42" fmla="*/ 22 w 336"/>
                <a:gd name="T43" fmla="*/ 190 h 235"/>
                <a:gd name="T44" fmla="*/ 314 w 336"/>
                <a:gd name="T45" fmla="*/ 190 h 235"/>
                <a:gd name="T46" fmla="*/ 291 w 336"/>
                <a:gd name="T47" fmla="*/ 213 h 235"/>
                <a:gd name="T48" fmla="*/ 84 w 336"/>
                <a:gd name="T49" fmla="*/ 213 h 235"/>
                <a:gd name="T50" fmla="*/ 90 w 336"/>
                <a:gd name="T51" fmla="*/ 190 h 235"/>
                <a:gd name="T52" fmla="*/ 90 w 336"/>
                <a:gd name="T53" fmla="*/ 22 h 235"/>
                <a:gd name="T54" fmla="*/ 314 w 336"/>
                <a:gd name="T55" fmla="*/ 22 h 235"/>
                <a:gd name="T56" fmla="*/ 314 w 336"/>
                <a:gd name="T57" fmla="*/ 19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6" h="235">
                  <a:moveTo>
                    <a:pt x="68" y="0"/>
                  </a:moveTo>
                  <a:cubicBezTo>
                    <a:pt x="68" y="24"/>
                    <a:pt x="68" y="24"/>
                    <a:pt x="68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15"/>
                    <a:pt x="20" y="235"/>
                    <a:pt x="45" y="235"/>
                  </a:cubicBezTo>
                  <a:cubicBezTo>
                    <a:pt x="291" y="235"/>
                    <a:pt x="291" y="235"/>
                    <a:pt x="291" y="235"/>
                  </a:cubicBezTo>
                  <a:cubicBezTo>
                    <a:pt x="316" y="235"/>
                    <a:pt x="336" y="215"/>
                    <a:pt x="336" y="190"/>
                  </a:cubicBezTo>
                  <a:cubicBezTo>
                    <a:pt x="336" y="0"/>
                    <a:pt x="336" y="0"/>
                    <a:pt x="336" y="0"/>
                  </a:cubicBezTo>
                  <a:lnTo>
                    <a:pt x="68" y="0"/>
                  </a:lnTo>
                  <a:close/>
                  <a:moveTo>
                    <a:pt x="54" y="211"/>
                  </a:moveTo>
                  <a:cubicBezTo>
                    <a:pt x="53" y="211"/>
                    <a:pt x="52" y="210"/>
                    <a:pt x="51" y="210"/>
                  </a:cubicBezTo>
                  <a:cubicBezTo>
                    <a:pt x="45" y="206"/>
                    <a:pt x="42" y="198"/>
                    <a:pt x="42" y="18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190"/>
                    <a:pt x="68" y="190"/>
                    <a:pt x="68" y="190"/>
                  </a:cubicBezTo>
                  <a:cubicBezTo>
                    <a:pt x="68" y="199"/>
                    <a:pt x="62" y="208"/>
                    <a:pt x="54" y="211"/>
                  </a:cubicBezTo>
                  <a:close/>
                  <a:moveTo>
                    <a:pt x="22" y="190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187"/>
                    <a:pt x="29" y="187"/>
                    <a:pt x="29" y="187"/>
                  </a:cubicBezTo>
                  <a:cubicBezTo>
                    <a:pt x="29" y="197"/>
                    <a:pt x="31" y="205"/>
                    <a:pt x="34" y="210"/>
                  </a:cubicBezTo>
                  <a:cubicBezTo>
                    <a:pt x="27" y="206"/>
                    <a:pt x="22" y="199"/>
                    <a:pt x="22" y="190"/>
                  </a:cubicBezTo>
                  <a:close/>
                  <a:moveTo>
                    <a:pt x="314" y="190"/>
                  </a:moveTo>
                  <a:cubicBezTo>
                    <a:pt x="314" y="203"/>
                    <a:pt x="304" y="213"/>
                    <a:pt x="291" y="213"/>
                  </a:cubicBezTo>
                  <a:cubicBezTo>
                    <a:pt x="84" y="213"/>
                    <a:pt x="84" y="213"/>
                    <a:pt x="84" y="213"/>
                  </a:cubicBezTo>
                  <a:cubicBezTo>
                    <a:pt x="88" y="206"/>
                    <a:pt x="90" y="198"/>
                    <a:pt x="90" y="190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314" y="22"/>
                    <a:pt x="314" y="22"/>
                    <a:pt x="314" y="22"/>
                  </a:cubicBezTo>
                  <a:lnTo>
                    <a:pt x="314" y="19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IE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6337299" y="4708525"/>
              <a:ext cx="109538" cy="133350"/>
            </a:xfrm>
            <a:custGeom>
              <a:avLst/>
              <a:gdLst>
                <a:gd name="T0" fmla="*/ 18 w 69"/>
                <a:gd name="T1" fmla="*/ 28 h 84"/>
                <a:gd name="T2" fmla="*/ 49 w 69"/>
                <a:gd name="T3" fmla="*/ 84 h 84"/>
                <a:gd name="T4" fmla="*/ 69 w 69"/>
                <a:gd name="T5" fmla="*/ 84 h 84"/>
                <a:gd name="T6" fmla="*/ 69 w 69"/>
                <a:gd name="T7" fmla="*/ 0 h 84"/>
                <a:gd name="T8" fmla="*/ 49 w 69"/>
                <a:gd name="T9" fmla="*/ 0 h 84"/>
                <a:gd name="T10" fmla="*/ 49 w 69"/>
                <a:gd name="T11" fmla="*/ 54 h 84"/>
                <a:gd name="T12" fmla="*/ 20 w 69"/>
                <a:gd name="T13" fmla="*/ 0 h 84"/>
                <a:gd name="T14" fmla="*/ 0 w 69"/>
                <a:gd name="T15" fmla="*/ 0 h 84"/>
                <a:gd name="T16" fmla="*/ 0 w 69"/>
                <a:gd name="T17" fmla="*/ 84 h 84"/>
                <a:gd name="T18" fmla="*/ 18 w 69"/>
                <a:gd name="T19" fmla="*/ 84 h 84"/>
                <a:gd name="T20" fmla="*/ 18 w 69"/>
                <a:gd name="T21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84">
                  <a:moveTo>
                    <a:pt x="18" y="28"/>
                  </a:moveTo>
                  <a:lnTo>
                    <a:pt x="49" y="84"/>
                  </a:lnTo>
                  <a:lnTo>
                    <a:pt x="69" y="84"/>
                  </a:lnTo>
                  <a:lnTo>
                    <a:pt x="69" y="0"/>
                  </a:lnTo>
                  <a:lnTo>
                    <a:pt x="49" y="0"/>
                  </a:lnTo>
                  <a:lnTo>
                    <a:pt x="49" y="54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84"/>
                  </a:lnTo>
                  <a:lnTo>
                    <a:pt x="18" y="84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IE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6469062" y="4708525"/>
              <a:ext cx="100013" cy="133350"/>
            </a:xfrm>
            <a:custGeom>
              <a:avLst/>
              <a:gdLst>
                <a:gd name="T0" fmla="*/ 63 w 63"/>
                <a:gd name="T1" fmla="*/ 66 h 84"/>
                <a:gd name="T2" fmla="*/ 17 w 63"/>
                <a:gd name="T3" fmla="*/ 66 h 84"/>
                <a:gd name="T4" fmla="*/ 17 w 63"/>
                <a:gd name="T5" fmla="*/ 49 h 84"/>
                <a:gd name="T6" fmla="*/ 58 w 63"/>
                <a:gd name="T7" fmla="*/ 49 h 84"/>
                <a:gd name="T8" fmla="*/ 58 w 63"/>
                <a:gd name="T9" fmla="*/ 33 h 84"/>
                <a:gd name="T10" fmla="*/ 17 w 63"/>
                <a:gd name="T11" fmla="*/ 33 h 84"/>
                <a:gd name="T12" fmla="*/ 17 w 63"/>
                <a:gd name="T13" fmla="*/ 17 h 84"/>
                <a:gd name="T14" fmla="*/ 61 w 63"/>
                <a:gd name="T15" fmla="*/ 17 h 84"/>
                <a:gd name="T16" fmla="*/ 61 w 63"/>
                <a:gd name="T17" fmla="*/ 0 h 84"/>
                <a:gd name="T18" fmla="*/ 0 w 63"/>
                <a:gd name="T19" fmla="*/ 0 h 84"/>
                <a:gd name="T20" fmla="*/ 0 w 63"/>
                <a:gd name="T21" fmla="*/ 84 h 84"/>
                <a:gd name="T22" fmla="*/ 63 w 63"/>
                <a:gd name="T23" fmla="*/ 84 h 84"/>
                <a:gd name="T24" fmla="*/ 63 w 63"/>
                <a:gd name="T2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84">
                  <a:moveTo>
                    <a:pt x="63" y="66"/>
                  </a:moveTo>
                  <a:lnTo>
                    <a:pt x="17" y="66"/>
                  </a:lnTo>
                  <a:lnTo>
                    <a:pt x="17" y="49"/>
                  </a:lnTo>
                  <a:lnTo>
                    <a:pt x="58" y="49"/>
                  </a:lnTo>
                  <a:lnTo>
                    <a:pt x="58" y="33"/>
                  </a:lnTo>
                  <a:lnTo>
                    <a:pt x="17" y="33"/>
                  </a:lnTo>
                  <a:lnTo>
                    <a:pt x="17" y="17"/>
                  </a:lnTo>
                  <a:lnTo>
                    <a:pt x="61" y="17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84"/>
                  </a:lnTo>
                  <a:lnTo>
                    <a:pt x="63" y="84"/>
                  </a:lnTo>
                  <a:lnTo>
                    <a:pt x="63" y="66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IE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6573837" y="4708525"/>
              <a:ext cx="171450" cy="133350"/>
            </a:xfrm>
            <a:custGeom>
              <a:avLst/>
              <a:gdLst>
                <a:gd name="T0" fmla="*/ 43 w 108"/>
                <a:gd name="T1" fmla="*/ 84 h 84"/>
                <a:gd name="T2" fmla="*/ 51 w 108"/>
                <a:gd name="T3" fmla="*/ 35 h 84"/>
                <a:gd name="T4" fmla="*/ 53 w 108"/>
                <a:gd name="T5" fmla="*/ 24 h 84"/>
                <a:gd name="T6" fmla="*/ 55 w 108"/>
                <a:gd name="T7" fmla="*/ 35 h 84"/>
                <a:gd name="T8" fmla="*/ 65 w 108"/>
                <a:gd name="T9" fmla="*/ 84 h 84"/>
                <a:gd name="T10" fmla="*/ 83 w 108"/>
                <a:gd name="T11" fmla="*/ 84 h 84"/>
                <a:gd name="T12" fmla="*/ 108 w 108"/>
                <a:gd name="T13" fmla="*/ 0 h 84"/>
                <a:gd name="T14" fmla="*/ 88 w 108"/>
                <a:gd name="T15" fmla="*/ 0 h 84"/>
                <a:gd name="T16" fmla="*/ 76 w 108"/>
                <a:gd name="T17" fmla="*/ 49 h 84"/>
                <a:gd name="T18" fmla="*/ 74 w 108"/>
                <a:gd name="T19" fmla="*/ 56 h 84"/>
                <a:gd name="T20" fmla="*/ 74 w 108"/>
                <a:gd name="T21" fmla="*/ 47 h 84"/>
                <a:gd name="T22" fmla="*/ 64 w 108"/>
                <a:gd name="T23" fmla="*/ 0 h 84"/>
                <a:gd name="T24" fmla="*/ 44 w 108"/>
                <a:gd name="T25" fmla="*/ 0 h 84"/>
                <a:gd name="T26" fmla="*/ 36 w 108"/>
                <a:gd name="T27" fmla="*/ 49 h 84"/>
                <a:gd name="T28" fmla="*/ 34 w 108"/>
                <a:gd name="T29" fmla="*/ 56 h 84"/>
                <a:gd name="T30" fmla="*/ 32 w 108"/>
                <a:gd name="T31" fmla="*/ 47 h 84"/>
                <a:gd name="T32" fmla="*/ 22 w 108"/>
                <a:gd name="T33" fmla="*/ 0 h 84"/>
                <a:gd name="T34" fmla="*/ 0 w 108"/>
                <a:gd name="T35" fmla="*/ 0 h 84"/>
                <a:gd name="T36" fmla="*/ 25 w 108"/>
                <a:gd name="T37" fmla="*/ 84 h 84"/>
                <a:gd name="T38" fmla="*/ 43 w 108"/>
                <a:gd name="T3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8" h="84">
                  <a:moveTo>
                    <a:pt x="43" y="84"/>
                  </a:moveTo>
                  <a:lnTo>
                    <a:pt x="51" y="35"/>
                  </a:lnTo>
                  <a:lnTo>
                    <a:pt x="53" y="24"/>
                  </a:lnTo>
                  <a:lnTo>
                    <a:pt x="55" y="35"/>
                  </a:lnTo>
                  <a:lnTo>
                    <a:pt x="65" y="84"/>
                  </a:lnTo>
                  <a:lnTo>
                    <a:pt x="83" y="84"/>
                  </a:lnTo>
                  <a:lnTo>
                    <a:pt x="108" y="0"/>
                  </a:lnTo>
                  <a:lnTo>
                    <a:pt x="88" y="0"/>
                  </a:lnTo>
                  <a:lnTo>
                    <a:pt x="76" y="49"/>
                  </a:lnTo>
                  <a:lnTo>
                    <a:pt x="74" y="56"/>
                  </a:lnTo>
                  <a:lnTo>
                    <a:pt x="74" y="47"/>
                  </a:lnTo>
                  <a:lnTo>
                    <a:pt x="64" y="0"/>
                  </a:lnTo>
                  <a:lnTo>
                    <a:pt x="44" y="0"/>
                  </a:lnTo>
                  <a:lnTo>
                    <a:pt x="36" y="49"/>
                  </a:lnTo>
                  <a:lnTo>
                    <a:pt x="34" y="56"/>
                  </a:lnTo>
                  <a:lnTo>
                    <a:pt x="32" y="4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5" y="84"/>
                  </a:lnTo>
                  <a:lnTo>
                    <a:pt x="43" y="84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IE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6750049" y="4705350"/>
              <a:ext cx="109538" cy="139700"/>
            </a:xfrm>
            <a:custGeom>
              <a:avLst/>
              <a:gdLst>
                <a:gd name="T0" fmla="*/ 5 w 39"/>
                <a:gd name="T1" fmla="*/ 46 h 50"/>
                <a:gd name="T2" fmla="*/ 20 w 39"/>
                <a:gd name="T3" fmla="*/ 50 h 50"/>
                <a:gd name="T4" fmla="*/ 34 w 39"/>
                <a:gd name="T5" fmla="*/ 46 h 50"/>
                <a:gd name="T6" fmla="*/ 39 w 39"/>
                <a:gd name="T7" fmla="*/ 35 h 50"/>
                <a:gd name="T8" fmla="*/ 35 w 39"/>
                <a:gd name="T9" fmla="*/ 25 h 50"/>
                <a:gd name="T10" fmla="*/ 27 w 39"/>
                <a:gd name="T11" fmla="*/ 21 h 50"/>
                <a:gd name="T12" fmla="*/ 19 w 39"/>
                <a:gd name="T13" fmla="*/ 20 h 50"/>
                <a:gd name="T14" fmla="*/ 13 w 39"/>
                <a:gd name="T15" fmla="*/ 18 h 50"/>
                <a:gd name="T16" fmla="*/ 11 w 39"/>
                <a:gd name="T17" fmla="*/ 14 h 50"/>
                <a:gd name="T18" fmla="*/ 13 w 39"/>
                <a:gd name="T19" fmla="*/ 11 h 50"/>
                <a:gd name="T20" fmla="*/ 19 w 39"/>
                <a:gd name="T21" fmla="*/ 9 h 50"/>
                <a:gd name="T22" fmla="*/ 24 w 39"/>
                <a:gd name="T23" fmla="*/ 10 h 50"/>
                <a:gd name="T24" fmla="*/ 28 w 39"/>
                <a:gd name="T25" fmla="*/ 16 h 50"/>
                <a:gd name="T26" fmla="*/ 28 w 39"/>
                <a:gd name="T27" fmla="*/ 16 h 50"/>
                <a:gd name="T28" fmla="*/ 38 w 39"/>
                <a:gd name="T29" fmla="*/ 16 h 50"/>
                <a:gd name="T30" fmla="*/ 38 w 39"/>
                <a:gd name="T31" fmla="*/ 16 h 50"/>
                <a:gd name="T32" fmla="*/ 32 w 39"/>
                <a:gd name="T33" fmla="*/ 4 h 50"/>
                <a:gd name="T34" fmla="*/ 19 w 39"/>
                <a:gd name="T35" fmla="*/ 0 h 50"/>
                <a:gd name="T36" fmla="*/ 5 w 39"/>
                <a:gd name="T37" fmla="*/ 4 h 50"/>
                <a:gd name="T38" fmla="*/ 1 w 39"/>
                <a:gd name="T39" fmla="*/ 15 h 50"/>
                <a:gd name="T40" fmla="*/ 6 w 39"/>
                <a:gd name="T41" fmla="*/ 26 h 50"/>
                <a:gd name="T42" fmla="*/ 16 w 39"/>
                <a:gd name="T43" fmla="*/ 29 h 50"/>
                <a:gd name="T44" fmla="*/ 21 w 39"/>
                <a:gd name="T45" fmla="*/ 30 h 50"/>
                <a:gd name="T46" fmla="*/ 27 w 39"/>
                <a:gd name="T47" fmla="*/ 32 h 50"/>
                <a:gd name="T48" fmla="*/ 29 w 39"/>
                <a:gd name="T49" fmla="*/ 36 h 50"/>
                <a:gd name="T50" fmla="*/ 25 w 39"/>
                <a:gd name="T51" fmla="*/ 40 h 50"/>
                <a:gd name="T52" fmla="*/ 20 w 39"/>
                <a:gd name="T53" fmla="*/ 41 h 50"/>
                <a:gd name="T54" fmla="*/ 12 w 39"/>
                <a:gd name="T55" fmla="*/ 38 h 50"/>
                <a:gd name="T56" fmla="*/ 10 w 39"/>
                <a:gd name="T57" fmla="*/ 34 h 50"/>
                <a:gd name="T58" fmla="*/ 10 w 39"/>
                <a:gd name="T59" fmla="*/ 33 h 50"/>
                <a:gd name="T60" fmla="*/ 0 w 39"/>
                <a:gd name="T61" fmla="*/ 33 h 50"/>
                <a:gd name="T62" fmla="*/ 0 w 39"/>
                <a:gd name="T63" fmla="*/ 34 h 50"/>
                <a:gd name="T64" fmla="*/ 5 w 39"/>
                <a:gd name="T65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50">
                  <a:moveTo>
                    <a:pt x="5" y="46"/>
                  </a:moveTo>
                  <a:cubicBezTo>
                    <a:pt x="9" y="49"/>
                    <a:pt x="14" y="50"/>
                    <a:pt x="20" y="50"/>
                  </a:cubicBezTo>
                  <a:cubicBezTo>
                    <a:pt x="26" y="50"/>
                    <a:pt x="31" y="49"/>
                    <a:pt x="34" y="46"/>
                  </a:cubicBezTo>
                  <a:cubicBezTo>
                    <a:pt x="38" y="43"/>
                    <a:pt x="39" y="39"/>
                    <a:pt x="39" y="35"/>
                  </a:cubicBezTo>
                  <a:cubicBezTo>
                    <a:pt x="39" y="31"/>
                    <a:pt x="38" y="27"/>
                    <a:pt x="35" y="25"/>
                  </a:cubicBezTo>
                  <a:cubicBezTo>
                    <a:pt x="33" y="23"/>
                    <a:pt x="31" y="22"/>
                    <a:pt x="27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6" y="19"/>
                    <a:pt x="14" y="18"/>
                    <a:pt x="13" y="18"/>
                  </a:cubicBezTo>
                  <a:cubicBezTo>
                    <a:pt x="11" y="17"/>
                    <a:pt x="11" y="16"/>
                    <a:pt x="11" y="14"/>
                  </a:cubicBezTo>
                  <a:cubicBezTo>
                    <a:pt x="11" y="13"/>
                    <a:pt x="11" y="12"/>
                    <a:pt x="13" y="11"/>
                  </a:cubicBezTo>
                  <a:cubicBezTo>
                    <a:pt x="14" y="10"/>
                    <a:pt x="16" y="9"/>
                    <a:pt x="19" y="9"/>
                  </a:cubicBezTo>
                  <a:cubicBezTo>
                    <a:pt x="21" y="9"/>
                    <a:pt x="23" y="10"/>
                    <a:pt x="24" y="10"/>
                  </a:cubicBezTo>
                  <a:cubicBezTo>
                    <a:pt x="26" y="11"/>
                    <a:pt x="27" y="13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1"/>
                    <a:pt x="36" y="7"/>
                    <a:pt x="32" y="4"/>
                  </a:cubicBezTo>
                  <a:cubicBezTo>
                    <a:pt x="29" y="1"/>
                    <a:pt x="24" y="0"/>
                    <a:pt x="19" y="0"/>
                  </a:cubicBezTo>
                  <a:cubicBezTo>
                    <a:pt x="13" y="0"/>
                    <a:pt x="9" y="2"/>
                    <a:pt x="5" y="4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1" y="20"/>
                    <a:pt x="2" y="23"/>
                    <a:pt x="6" y="26"/>
                  </a:cubicBezTo>
                  <a:cubicBezTo>
                    <a:pt x="8" y="27"/>
                    <a:pt x="11" y="28"/>
                    <a:pt x="16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31"/>
                    <a:pt x="26" y="32"/>
                    <a:pt x="27" y="32"/>
                  </a:cubicBezTo>
                  <a:cubicBezTo>
                    <a:pt x="28" y="33"/>
                    <a:pt x="29" y="34"/>
                    <a:pt x="29" y="36"/>
                  </a:cubicBezTo>
                  <a:cubicBezTo>
                    <a:pt x="29" y="38"/>
                    <a:pt x="28" y="39"/>
                    <a:pt x="25" y="40"/>
                  </a:cubicBezTo>
                  <a:cubicBezTo>
                    <a:pt x="24" y="41"/>
                    <a:pt x="22" y="41"/>
                    <a:pt x="20" y="41"/>
                  </a:cubicBezTo>
                  <a:cubicBezTo>
                    <a:pt x="16" y="41"/>
                    <a:pt x="13" y="40"/>
                    <a:pt x="12" y="38"/>
                  </a:cubicBezTo>
                  <a:cubicBezTo>
                    <a:pt x="11" y="37"/>
                    <a:pt x="11" y="36"/>
                    <a:pt x="10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2" y="43"/>
                    <a:pt x="5" y="46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IE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643687" y="4914900"/>
              <a:ext cx="215900" cy="41275"/>
            </a:xfrm>
            <a:prstGeom prst="rect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IE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6643687" y="4989513"/>
              <a:ext cx="215900" cy="39688"/>
            </a:xfrm>
            <a:prstGeom prst="rect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IE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6643687" y="5067300"/>
              <a:ext cx="169863" cy="39688"/>
            </a:xfrm>
            <a:prstGeom prst="rect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IE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337299" y="4914900"/>
              <a:ext cx="242888" cy="192088"/>
            </a:xfrm>
            <a:prstGeom prst="rect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IE"/>
            </a:p>
          </p:txBody>
        </p:sp>
      </p:grpSp>
      <p:pic>
        <p:nvPicPr>
          <p:cNvPr id="36" name="Picture 18" descr="N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181" y="5204973"/>
            <a:ext cx="1322146" cy="13112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7"/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178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4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Shape 180"/>
          <p:cNvSpPr>
            <a:spLocks noChangeArrowheads="1"/>
          </p:cNvSpPr>
          <p:nvPr/>
        </p:nvSpPr>
        <p:spPr bwMode="auto">
          <a:xfrm>
            <a:off x="865188" y="776288"/>
            <a:ext cx="10817060" cy="1446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4000" dirty="0" smtClean="0">
                <a:solidFill>
                  <a:srgbClr val="D8232A"/>
                </a:solidFill>
                <a:sym typeface="Averta"/>
              </a:rPr>
              <a:t>Référent communication : un ancrage local</a:t>
            </a:r>
          </a:p>
          <a:p>
            <a:pPr hangingPunct="0"/>
            <a:r>
              <a:rPr lang="fr-FR" sz="4900" dirty="0" smtClean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  <a:endParaRPr lang="fr-FR" sz="4900" dirty="0">
              <a:solidFill>
                <a:srgbClr val="D8232A"/>
              </a:solidFill>
              <a:latin typeface="Averta"/>
              <a:ea typeface="Averta"/>
              <a:cs typeface="Averta"/>
              <a:sym typeface="Averta"/>
            </a:endParaRPr>
          </a:p>
        </p:txBody>
      </p:sp>
      <p:sp>
        <p:nvSpPr>
          <p:cNvPr id="6" name="Shape 181"/>
          <p:cNvSpPr>
            <a:spLocks noChangeArrowheads="1"/>
          </p:cNvSpPr>
          <p:nvPr/>
        </p:nvSpPr>
        <p:spPr bwMode="auto">
          <a:xfrm>
            <a:off x="841374" y="2573055"/>
            <a:ext cx="10683219" cy="51809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hangingPunct="0"/>
            <a:r>
              <a:rPr lang="fr-FR" sz="2700" dirty="0" smtClean="0">
                <a:solidFill>
                  <a:srgbClr val="53585F"/>
                </a:solidFill>
                <a:sym typeface="Averta"/>
              </a:rPr>
              <a:t>Une présence déconcentrée nécessaire</a:t>
            </a:r>
            <a:endParaRPr lang="fr-FR" sz="2700" dirty="0">
              <a:solidFill>
                <a:srgbClr val="53585F"/>
              </a:solidFill>
              <a:sym typeface="Averta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8860220" y="3657600"/>
            <a:ext cx="3105807" cy="3042752"/>
            <a:chOff x="8261131" y="3646874"/>
            <a:chExt cx="3105807" cy="3042752"/>
          </a:xfrm>
        </p:grpSpPr>
        <p:sp>
          <p:nvSpPr>
            <p:cNvPr id="9" name="ZoneTexte 8"/>
            <p:cNvSpPr txBox="1"/>
            <p:nvPr/>
          </p:nvSpPr>
          <p:spPr>
            <a:xfrm>
              <a:off x="8261131" y="4740374"/>
              <a:ext cx="3105807" cy="1949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lang="fr-FR" sz="2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34 000 </a:t>
              </a:r>
              <a:r>
                <a:rPr kumimoji="0" lang="fr-FR" sz="2400" b="1" i="0" u="none" strike="noStrike" cap="none" spc="0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étudiant·e·s</a:t>
              </a:r>
              <a:r>
                <a:rPr kumimoji="0" lang="fr-FR" sz="2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/>
              </a:r>
              <a:br>
                <a:rPr kumimoji="0" lang="fr-FR" sz="2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</a:br>
              <a:r>
                <a:rPr kumimoji="0" lang="fr-FR" sz="2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1300 </a:t>
              </a:r>
              <a:r>
                <a:rPr kumimoji="0" lang="fr-FR" sz="2400" b="1" i="0" u="none" strike="noStrike" cap="none" spc="0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enseignant</a:t>
              </a:r>
              <a:r>
                <a:rPr lang="fr-FR" sz="2400" b="1" dirty="0" err="1"/>
                <a:t>·e·</a:t>
              </a:r>
              <a:r>
                <a:rPr kumimoji="0" lang="fr-FR" sz="2400" b="1" i="0" u="none" strike="noStrike" cap="none" spc="0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s</a:t>
              </a:r>
              <a:endParaRPr kumimoji="0" lang="fr-FR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2400" b="1" dirty="0" smtClean="0">
                  <a:latin typeface="+mn-lt"/>
                  <a:ea typeface="+mn-ea"/>
                  <a:cs typeface="+mn-cs"/>
                </a:rPr>
                <a:t>900 </a:t>
              </a:r>
              <a:r>
                <a:rPr lang="fr-FR" sz="2400" b="1" dirty="0" err="1" smtClean="0">
                  <a:latin typeface="+mn-lt"/>
                  <a:ea typeface="+mn-ea"/>
                  <a:cs typeface="+mn-cs"/>
                </a:rPr>
                <a:t>Biatss</a:t>
              </a:r>
              <a:endParaRPr lang="fr-FR" sz="2400" b="1" dirty="0" smtClean="0">
                <a:latin typeface="+mn-lt"/>
                <a:ea typeface="+mn-ea"/>
                <a:cs typeface="+mn-cs"/>
              </a:endParaRP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1 service communication</a:t>
              </a:r>
              <a:endPara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8261131" y="3646874"/>
              <a:ext cx="3105807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2400" b="1" dirty="0">
                  <a:solidFill>
                    <a:srgbClr val="D8232A"/>
                  </a:solidFill>
                </a:rPr>
                <a:t>Une communication déconcentrée</a:t>
              </a:r>
            </a:p>
          </p:txBody>
        </p:sp>
      </p:grpSp>
      <p:sp>
        <p:nvSpPr>
          <p:cNvPr id="11" name="Freeform 19"/>
          <p:cNvSpPr>
            <a:spLocks noEditPoints="1"/>
          </p:cNvSpPr>
          <p:nvPr/>
        </p:nvSpPr>
        <p:spPr bwMode="auto">
          <a:xfrm>
            <a:off x="10161982" y="805319"/>
            <a:ext cx="1977466" cy="1767736"/>
          </a:xfrm>
          <a:custGeom>
            <a:avLst/>
            <a:gdLst>
              <a:gd name="T0" fmla="*/ 225 w 281"/>
              <a:gd name="T1" fmla="*/ 138 h 251"/>
              <a:gd name="T2" fmla="*/ 182 w 281"/>
              <a:gd name="T3" fmla="*/ 158 h 251"/>
              <a:gd name="T4" fmla="*/ 182 w 281"/>
              <a:gd name="T5" fmla="*/ 157 h 251"/>
              <a:gd name="T6" fmla="*/ 149 w 281"/>
              <a:gd name="T7" fmla="*/ 132 h 251"/>
              <a:gd name="T8" fmla="*/ 149 w 281"/>
              <a:gd name="T9" fmla="*/ 112 h 251"/>
              <a:gd name="T10" fmla="*/ 197 w 281"/>
              <a:gd name="T11" fmla="*/ 56 h 251"/>
              <a:gd name="T12" fmla="*/ 141 w 281"/>
              <a:gd name="T13" fmla="*/ 0 h 251"/>
              <a:gd name="T14" fmla="*/ 84 w 281"/>
              <a:gd name="T15" fmla="*/ 56 h 251"/>
              <a:gd name="T16" fmla="*/ 133 w 281"/>
              <a:gd name="T17" fmla="*/ 112 h 251"/>
              <a:gd name="T18" fmla="*/ 133 w 281"/>
              <a:gd name="T19" fmla="*/ 132 h 251"/>
              <a:gd name="T20" fmla="*/ 100 w 281"/>
              <a:gd name="T21" fmla="*/ 157 h 251"/>
              <a:gd name="T22" fmla="*/ 99 w 281"/>
              <a:gd name="T23" fmla="*/ 158 h 251"/>
              <a:gd name="T24" fmla="*/ 56 w 281"/>
              <a:gd name="T25" fmla="*/ 138 h 251"/>
              <a:gd name="T26" fmla="*/ 0 w 281"/>
              <a:gd name="T27" fmla="*/ 195 h 251"/>
              <a:gd name="T28" fmla="*/ 56 w 281"/>
              <a:gd name="T29" fmla="*/ 251 h 251"/>
              <a:gd name="T30" fmla="*/ 113 w 281"/>
              <a:gd name="T31" fmla="*/ 195 h 251"/>
              <a:gd name="T32" fmla="*/ 108 w 281"/>
              <a:gd name="T33" fmla="*/ 173 h 251"/>
              <a:gd name="T34" fmla="*/ 111 w 281"/>
              <a:gd name="T35" fmla="*/ 172 h 251"/>
              <a:gd name="T36" fmla="*/ 141 w 281"/>
              <a:gd name="T37" fmla="*/ 149 h 251"/>
              <a:gd name="T38" fmla="*/ 170 w 281"/>
              <a:gd name="T39" fmla="*/ 172 h 251"/>
              <a:gd name="T40" fmla="*/ 173 w 281"/>
              <a:gd name="T41" fmla="*/ 173 h 251"/>
              <a:gd name="T42" fmla="*/ 169 w 281"/>
              <a:gd name="T43" fmla="*/ 195 h 251"/>
              <a:gd name="T44" fmla="*/ 225 w 281"/>
              <a:gd name="T45" fmla="*/ 251 h 251"/>
              <a:gd name="T46" fmla="*/ 281 w 281"/>
              <a:gd name="T47" fmla="*/ 195 h 251"/>
              <a:gd name="T48" fmla="*/ 225 w 281"/>
              <a:gd name="T49" fmla="*/ 138 h 251"/>
              <a:gd name="T50" fmla="*/ 56 w 281"/>
              <a:gd name="T51" fmla="*/ 225 h 251"/>
              <a:gd name="T52" fmla="*/ 26 w 281"/>
              <a:gd name="T53" fmla="*/ 217 h 251"/>
              <a:gd name="T54" fmla="*/ 47 w 281"/>
              <a:gd name="T55" fmla="*/ 191 h 251"/>
              <a:gd name="T56" fmla="*/ 47 w 281"/>
              <a:gd name="T57" fmla="*/ 191 h 251"/>
              <a:gd name="T58" fmla="*/ 50 w 281"/>
              <a:gd name="T59" fmla="*/ 184 h 251"/>
              <a:gd name="T60" fmla="*/ 50 w 281"/>
              <a:gd name="T61" fmla="*/ 184 h 251"/>
              <a:gd name="T62" fmla="*/ 56 w 281"/>
              <a:gd name="T63" fmla="*/ 159 h 251"/>
              <a:gd name="T64" fmla="*/ 63 w 281"/>
              <a:gd name="T65" fmla="*/ 184 h 251"/>
              <a:gd name="T66" fmla="*/ 63 w 281"/>
              <a:gd name="T67" fmla="*/ 184 h 251"/>
              <a:gd name="T68" fmla="*/ 66 w 281"/>
              <a:gd name="T69" fmla="*/ 191 h 251"/>
              <a:gd name="T70" fmla="*/ 87 w 281"/>
              <a:gd name="T71" fmla="*/ 217 h 251"/>
              <a:gd name="T72" fmla="*/ 56 w 281"/>
              <a:gd name="T73" fmla="*/ 225 h 251"/>
              <a:gd name="T74" fmla="*/ 110 w 281"/>
              <a:gd name="T75" fmla="*/ 79 h 251"/>
              <a:gd name="T76" fmla="*/ 131 w 281"/>
              <a:gd name="T77" fmla="*/ 52 h 251"/>
              <a:gd name="T78" fmla="*/ 131 w 281"/>
              <a:gd name="T79" fmla="*/ 52 h 251"/>
              <a:gd name="T80" fmla="*/ 134 w 281"/>
              <a:gd name="T81" fmla="*/ 45 h 251"/>
              <a:gd name="T82" fmla="*/ 134 w 281"/>
              <a:gd name="T83" fmla="*/ 45 h 251"/>
              <a:gd name="T84" fmla="*/ 141 w 281"/>
              <a:gd name="T85" fmla="*/ 20 h 251"/>
              <a:gd name="T86" fmla="*/ 147 w 281"/>
              <a:gd name="T87" fmla="*/ 45 h 251"/>
              <a:gd name="T88" fmla="*/ 147 w 281"/>
              <a:gd name="T89" fmla="*/ 45 h 251"/>
              <a:gd name="T90" fmla="*/ 150 w 281"/>
              <a:gd name="T91" fmla="*/ 52 h 251"/>
              <a:gd name="T92" fmla="*/ 171 w 281"/>
              <a:gd name="T93" fmla="*/ 79 h 251"/>
              <a:gd name="T94" fmla="*/ 141 w 281"/>
              <a:gd name="T95" fmla="*/ 86 h 251"/>
              <a:gd name="T96" fmla="*/ 110 w 281"/>
              <a:gd name="T97" fmla="*/ 79 h 251"/>
              <a:gd name="T98" fmla="*/ 225 w 281"/>
              <a:gd name="T99" fmla="*/ 225 h 251"/>
              <a:gd name="T100" fmla="*/ 194 w 281"/>
              <a:gd name="T101" fmla="*/ 217 h 251"/>
              <a:gd name="T102" fmla="*/ 216 w 281"/>
              <a:gd name="T103" fmla="*/ 191 h 251"/>
              <a:gd name="T104" fmla="*/ 216 w 281"/>
              <a:gd name="T105" fmla="*/ 191 h 251"/>
              <a:gd name="T106" fmla="*/ 219 w 281"/>
              <a:gd name="T107" fmla="*/ 184 h 251"/>
              <a:gd name="T108" fmla="*/ 218 w 281"/>
              <a:gd name="T109" fmla="*/ 184 h 251"/>
              <a:gd name="T110" fmla="*/ 225 w 281"/>
              <a:gd name="T111" fmla="*/ 159 h 251"/>
              <a:gd name="T112" fmla="*/ 232 w 281"/>
              <a:gd name="T113" fmla="*/ 184 h 251"/>
              <a:gd name="T114" fmla="*/ 231 w 281"/>
              <a:gd name="T115" fmla="*/ 184 h 251"/>
              <a:gd name="T116" fmla="*/ 234 w 281"/>
              <a:gd name="T117" fmla="*/ 191 h 251"/>
              <a:gd name="T118" fmla="*/ 256 w 281"/>
              <a:gd name="T119" fmla="*/ 217 h 251"/>
              <a:gd name="T120" fmla="*/ 225 w 281"/>
              <a:gd name="T121" fmla="*/ 225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1" h="251">
                <a:moveTo>
                  <a:pt x="225" y="138"/>
                </a:moveTo>
                <a:cubicBezTo>
                  <a:pt x="208" y="138"/>
                  <a:pt x="193" y="146"/>
                  <a:pt x="182" y="158"/>
                </a:cubicBezTo>
                <a:cubicBezTo>
                  <a:pt x="182" y="158"/>
                  <a:pt x="182" y="157"/>
                  <a:pt x="182" y="157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49" y="112"/>
                  <a:pt x="149" y="112"/>
                  <a:pt x="149" y="112"/>
                </a:cubicBezTo>
                <a:cubicBezTo>
                  <a:pt x="176" y="108"/>
                  <a:pt x="197" y="84"/>
                  <a:pt x="197" y="56"/>
                </a:cubicBezTo>
                <a:cubicBezTo>
                  <a:pt x="197" y="25"/>
                  <a:pt x="172" y="0"/>
                  <a:pt x="141" y="0"/>
                </a:cubicBezTo>
                <a:cubicBezTo>
                  <a:pt x="110" y="0"/>
                  <a:pt x="84" y="25"/>
                  <a:pt x="84" y="56"/>
                </a:cubicBezTo>
                <a:cubicBezTo>
                  <a:pt x="84" y="84"/>
                  <a:pt x="105" y="108"/>
                  <a:pt x="133" y="112"/>
                </a:cubicBezTo>
                <a:cubicBezTo>
                  <a:pt x="133" y="132"/>
                  <a:pt x="133" y="132"/>
                  <a:pt x="133" y="132"/>
                </a:cubicBezTo>
                <a:cubicBezTo>
                  <a:pt x="100" y="157"/>
                  <a:pt x="100" y="157"/>
                  <a:pt x="100" y="157"/>
                </a:cubicBezTo>
                <a:cubicBezTo>
                  <a:pt x="99" y="157"/>
                  <a:pt x="99" y="158"/>
                  <a:pt x="99" y="158"/>
                </a:cubicBezTo>
                <a:cubicBezTo>
                  <a:pt x="89" y="146"/>
                  <a:pt x="73" y="138"/>
                  <a:pt x="56" y="138"/>
                </a:cubicBezTo>
                <a:cubicBezTo>
                  <a:pt x="25" y="138"/>
                  <a:pt x="0" y="164"/>
                  <a:pt x="0" y="195"/>
                </a:cubicBezTo>
                <a:cubicBezTo>
                  <a:pt x="0" y="226"/>
                  <a:pt x="25" y="251"/>
                  <a:pt x="56" y="251"/>
                </a:cubicBezTo>
                <a:cubicBezTo>
                  <a:pt x="88" y="251"/>
                  <a:pt x="113" y="226"/>
                  <a:pt x="113" y="195"/>
                </a:cubicBezTo>
                <a:cubicBezTo>
                  <a:pt x="113" y="187"/>
                  <a:pt x="111" y="180"/>
                  <a:pt x="108" y="173"/>
                </a:cubicBezTo>
                <a:cubicBezTo>
                  <a:pt x="109" y="173"/>
                  <a:pt x="110" y="172"/>
                  <a:pt x="111" y="172"/>
                </a:cubicBezTo>
                <a:cubicBezTo>
                  <a:pt x="141" y="149"/>
                  <a:pt x="141" y="149"/>
                  <a:pt x="141" y="149"/>
                </a:cubicBezTo>
                <a:cubicBezTo>
                  <a:pt x="170" y="172"/>
                  <a:pt x="170" y="172"/>
                  <a:pt x="170" y="172"/>
                </a:cubicBezTo>
                <a:cubicBezTo>
                  <a:pt x="171" y="172"/>
                  <a:pt x="172" y="173"/>
                  <a:pt x="173" y="173"/>
                </a:cubicBezTo>
                <a:cubicBezTo>
                  <a:pt x="170" y="180"/>
                  <a:pt x="169" y="187"/>
                  <a:pt x="169" y="195"/>
                </a:cubicBezTo>
                <a:cubicBezTo>
                  <a:pt x="169" y="226"/>
                  <a:pt x="194" y="251"/>
                  <a:pt x="225" y="251"/>
                </a:cubicBezTo>
                <a:cubicBezTo>
                  <a:pt x="256" y="251"/>
                  <a:pt x="281" y="226"/>
                  <a:pt x="281" y="195"/>
                </a:cubicBezTo>
                <a:cubicBezTo>
                  <a:pt x="281" y="164"/>
                  <a:pt x="256" y="138"/>
                  <a:pt x="225" y="138"/>
                </a:cubicBezTo>
                <a:close/>
                <a:moveTo>
                  <a:pt x="56" y="225"/>
                </a:moveTo>
                <a:cubicBezTo>
                  <a:pt x="56" y="225"/>
                  <a:pt x="26" y="226"/>
                  <a:pt x="26" y="217"/>
                </a:cubicBezTo>
                <a:cubicBezTo>
                  <a:pt x="26" y="198"/>
                  <a:pt x="38" y="193"/>
                  <a:pt x="47" y="191"/>
                </a:cubicBezTo>
                <a:cubicBezTo>
                  <a:pt x="47" y="191"/>
                  <a:pt x="47" y="191"/>
                  <a:pt x="47" y="191"/>
                </a:cubicBezTo>
                <a:cubicBezTo>
                  <a:pt x="53" y="189"/>
                  <a:pt x="51" y="185"/>
                  <a:pt x="50" y="184"/>
                </a:cubicBezTo>
                <a:cubicBezTo>
                  <a:pt x="50" y="184"/>
                  <a:pt x="50" y="184"/>
                  <a:pt x="50" y="184"/>
                </a:cubicBezTo>
                <a:cubicBezTo>
                  <a:pt x="45" y="179"/>
                  <a:pt x="41" y="159"/>
                  <a:pt x="56" y="159"/>
                </a:cubicBezTo>
                <a:cubicBezTo>
                  <a:pt x="72" y="159"/>
                  <a:pt x="68" y="179"/>
                  <a:pt x="63" y="184"/>
                </a:cubicBezTo>
                <a:cubicBezTo>
                  <a:pt x="63" y="184"/>
                  <a:pt x="63" y="184"/>
                  <a:pt x="63" y="184"/>
                </a:cubicBezTo>
                <a:cubicBezTo>
                  <a:pt x="62" y="185"/>
                  <a:pt x="60" y="189"/>
                  <a:pt x="66" y="191"/>
                </a:cubicBezTo>
                <a:cubicBezTo>
                  <a:pt x="74" y="193"/>
                  <a:pt x="87" y="198"/>
                  <a:pt x="87" y="217"/>
                </a:cubicBezTo>
                <a:cubicBezTo>
                  <a:pt x="87" y="226"/>
                  <a:pt x="56" y="225"/>
                  <a:pt x="56" y="225"/>
                </a:cubicBezTo>
                <a:close/>
                <a:moveTo>
                  <a:pt x="110" y="79"/>
                </a:moveTo>
                <a:cubicBezTo>
                  <a:pt x="110" y="59"/>
                  <a:pt x="123" y="54"/>
                  <a:pt x="131" y="52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37" y="50"/>
                  <a:pt x="135" y="47"/>
                  <a:pt x="134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29" y="40"/>
                  <a:pt x="125" y="20"/>
                  <a:pt x="141" y="20"/>
                </a:cubicBezTo>
                <a:cubicBezTo>
                  <a:pt x="157" y="20"/>
                  <a:pt x="152" y="40"/>
                  <a:pt x="147" y="45"/>
                </a:cubicBezTo>
                <a:cubicBezTo>
                  <a:pt x="147" y="45"/>
                  <a:pt x="147" y="45"/>
                  <a:pt x="147" y="45"/>
                </a:cubicBezTo>
                <a:cubicBezTo>
                  <a:pt x="146" y="47"/>
                  <a:pt x="144" y="50"/>
                  <a:pt x="150" y="52"/>
                </a:cubicBezTo>
                <a:cubicBezTo>
                  <a:pt x="159" y="54"/>
                  <a:pt x="171" y="59"/>
                  <a:pt x="171" y="79"/>
                </a:cubicBezTo>
                <a:cubicBezTo>
                  <a:pt x="171" y="87"/>
                  <a:pt x="141" y="86"/>
                  <a:pt x="141" y="86"/>
                </a:cubicBezTo>
                <a:cubicBezTo>
                  <a:pt x="141" y="86"/>
                  <a:pt x="110" y="87"/>
                  <a:pt x="110" y="79"/>
                </a:cubicBezTo>
                <a:close/>
                <a:moveTo>
                  <a:pt x="225" y="225"/>
                </a:moveTo>
                <a:cubicBezTo>
                  <a:pt x="225" y="225"/>
                  <a:pt x="194" y="226"/>
                  <a:pt x="194" y="217"/>
                </a:cubicBezTo>
                <a:cubicBezTo>
                  <a:pt x="194" y="198"/>
                  <a:pt x="207" y="193"/>
                  <a:pt x="216" y="191"/>
                </a:cubicBezTo>
                <a:cubicBezTo>
                  <a:pt x="216" y="191"/>
                  <a:pt x="216" y="191"/>
                  <a:pt x="216" y="191"/>
                </a:cubicBezTo>
                <a:cubicBezTo>
                  <a:pt x="221" y="189"/>
                  <a:pt x="220" y="185"/>
                  <a:pt x="219" y="184"/>
                </a:cubicBezTo>
                <a:cubicBezTo>
                  <a:pt x="219" y="184"/>
                  <a:pt x="218" y="184"/>
                  <a:pt x="218" y="184"/>
                </a:cubicBezTo>
                <a:cubicBezTo>
                  <a:pt x="213" y="179"/>
                  <a:pt x="209" y="159"/>
                  <a:pt x="225" y="159"/>
                </a:cubicBezTo>
                <a:cubicBezTo>
                  <a:pt x="241" y="159"/>
                  <a:pt x="237" y="179"/>
                  <a:pt x="232" y="184"/>
                </a:cubicBezTo>
                <a:cubicBezTo>
                  <a:pt x="232" y="184"/>
                  <a:pt x="231" y="184"/>
                  <a:pt x="231" y="184"/>
                </a:cubicBezTo>
                <a:cubicBezTo>
                  <a:pt x="230" y="185"/>
                  <a:pt x="228" y="189"/>
                  <a:pt x="234" y="191"/>
                </a:cubicBezTo>
                <a:cubicBezTo>
                  <a:pt x="243" y="193"/>
                  <a:pt x="256" y="198"/>
                  <a:pt x="256" y="217"/>
                </a:cubicBezTo>
                <a:cubicBezTo>
                  <a:pt x="256" y="226"/>
                  <a:pt x="225" y="225"/>
                  <a:pt x="225" y="225"/>
                </a:cubicBezTo>
                <a:close/>
              </a:path>
            </a:pathLst>
          </a:custGeom>
          <a:solidFill>
            <a:srgbClr val="4141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IE"/>
          </a:p>
        </p:txBody>
      </p:sp>
      <p:sp>
        <p:nvSpPr>
          <p:cNvPr id="32" name="Shape 182"/>
          <p:cNvSpPr/>
          <p:nvPr/>
        </p:nvSpPr>
        <p:spPr>
          <a:xfrm>
            <a:off x="1962550" y="3400811"/>
            <a:ext cx="11343547" cy="514946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numCol="2" spcCol="431116"/>
          <a:lstStyle/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r>
              <a:rPr lang="fr-FR" sz="2400" b="1" kern="0" dirty="0" smtClean="0">
                <a:solidFill>
                  <a:srgbClr val="FF0000"/>
                </a:solidFill>
                <a:ea typeface="Arial" charset="0"/>
                <a:sym typeface="Averta-Regular"/>
              </a:rPr>
              <a:t>votre proximité : </a:t>
            </a:r>
            <a:r>
              <a:rPr lang="fr-FR" sz="2000" kern="0" dirty="0" smtClean="0">
                <a:solidFill>
                  <a:schemeClr val="tx1"/>
                </a:solidFill>
                <a:ea typeface="Arial" charset="0"/>
                <a:sym typeface="Averta-Regular"/>
              </a:rPr>
              <a:t>c’est vous qui êtes au cœur de l’activité des services et des UFR</a:t>
            </a:r>
          </a:p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lang="fr-FR" sz="2000" kern="0" dirty="0" smtClean="0">
              <a:solidFill>
                <a:srgbClr val="FF0000"/>
              </a:solidFill>
              <a:ea typeface="Arial" charset="0"/>
              <a:sym typeface="Averta-Regular"/>
            </a:endParaRPr>
          </a:p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r>
              <a:rPr lang="fr-FR" sz="2400" b="1" kern="0" dirty="0" smtClean="0">
                <a:solidFill>
                  <a:srgbClr val="FF0000"/>
                </a:solidFill>
                <a:ea typeface="Arial" charset="0"/>
                <a:sym typeface="Averta-Regular"/>
              </a:rPr>
              <a:t>votre écoute : </a:t>
            </a:r>
            <a:r>
              <a:rPr lang="fr-FR" sz="2000" kern="0" dirty="0">
                <a:solidFill>
                  <a:schemeClr val="tx1"/>
                </a:solidFill>
                <a:latin typeface="Averta-Regular"/>
                <a:ea typeface="Arial" charset="0"/>
                <a:cs typeface="Averta-Regular"/>
                <a:sym typeface="Averta-Regular"/>
              </a:rPr>
              <a:t>tendez l’oreille ou anticipez les projets qui auront besoin de communication </a:t>
            </a:r>
          </a:p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lang="fr-FR" sz="2400" b="1" kern="0" dirty="0">
              <a:solidFill>
                <a:srgbClr val="FF0000"/>
              </a:solidFill>
              <a:ea typeface="Arial" charset="0"/>
              <a:sym typeface="Averta-Regular"/>
            </a:endParaRPr>
          </a:p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r>
              <a:rPr lang="fr-FR" sz="2400" b="1" kern="0" dirty="0" smtClean="0">
                <a:solidFill>
                  <a:srgbClr val="FF0000"/>
                </a:solidFill>
                <a:ea typeface="Arial" charset="0"/>
                <a:sym typeface="Averta-Regular"/>
              </a:rPr>
              <a:t>votre créativité </a:t>
            </a:r>
          </a:p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lang="fr-FR" sz="2400" b="1" kern="0" dirty="0">
              <a:solidFill>
                <a:srgbClr val="FF0000"/>
              </a:solidFill>
              <a:ea typeface="Arial" charset="0"/>
              <a:sym typeface="Averta-Regular"/>
            </a:endParaRPr>
          </a:p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r>
              <a:rPr lang="fr-FR" sz="2400" b="1" kern="0" dirty="0" smtClean="0">
                <a:solidFill>
                  <a:srgbClr val="FF0000"/>
                </a:solidFill>
                <a:ea typeface="Arial" charset="0"/>
                <a:sym typeface="Averta-Regular"/>
              </a:rPr>
              <a:t>votre expertise</a:t>
            </a:r>
            <a:endParaRPr lang="fr-FR" sz="2400" b="1" kern="0" dirty="0">
              <a:solidFill>
                <a:srgbClr val="FF0000"/>
              </a:solidFill>
              <a:ea typeface="Arial" charset="0"/>
              <a:sym typeface="Averta-Regular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412765" y="7368354"/>
            <a:ext cx="1015365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Restons connectés : Utilisez la mailing liste referents.communication@liste.parisnanterre.fr</a:t>
            </a:r>
            <a:endParaRPr lang="fr-F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7384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7"/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178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4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Shape 180"/>
          <p:cNvSpPr>
            <a:spLocks noChangeArrowheads="1"/>
          </p:cNvSpPr>
          <p:nvPr/>
        </p:nvSpPr>
        <p:spPr bwMode="auto">
          <a:xfrm>
            <a:off x="1010472" y="4134343"/>
            <a:ext cx="11494978" cy="69249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algn="ctr" hangingPunct="0"/>
            <a:r>
              <a:rPr lang="fr-FR" sz="4000" dirty="0" smtClean="0">
                <a:solidFill>
                  <a:srgbClr val="D8232A"/>
                </a:solidFill>
                <a:sym typeface="Averta"/>
              </a:rPr>
              <a:t>Merci pour votre écoute</a:t>
            </a:r>
          </a:p>
        </p:txBody>
      </p:sp>
    </p:spTree>
    <p:extLst>
      <p:ext uri="{BB962C8B-B14F-4D97-AF65-F5344CB8AC3E}">
        <p14:creationId xmlns:p14="http://schemas.microsoft.com/office/powerpoint/2010/main" val="29759964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7"/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178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4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Shape 180"/>
          <p:cNvSpPr>
            <a:spLocks noChangeArrowheads="1"/>
          </p:cNvSpPr>
          <p:nvPr/>
        </p:nvSpPr>
        <p:spPr bwMode="auto">
          <a:xfrm>
            <a:off x="865188" y="776288"/>
            <a:ext cx="7443240" cy="206210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4000" dirty="0" smtClean="0">
                <a:solidFill>
                  <a:srgbClr val="D8232A"/>
                </a:solidFill>
                <a:sym typeface="Averta"/>
              </a:rPr>
              <a:t>La communication publique : un service public d’intérêt général</a:t>
            </a:r>
            <a:r>
              <a:rPr lang="fr-FR" sz="4000" dirty="0">
                <a:solidFill>
                  <a:srgbClr val="D8232A"/>
                </a:solidFill>
                <a:sym typeface="Averta"/>
              </a:rPr>
              <a:t/>
            </a:r>
            <a:br>
              <a:rPr lang="fr-FR" sz="4000" dirty="0">
                <a:solidFill>
                  <a:srgbClr val="D8232A"/>
                </a:solidFill>
                <a:sym typeface="Averta"/>
              </a:rPr>
            </a:br>
            <a:r>
              <a:rPr lang="fr-FR" sz="4900" dirty="0" smtClean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  <a:endParaRPr lang="fr-FR" sz="4900" dirty="0">
              <a:solidFill>
                <a:srgbClr val="D8232A"/>
              </a:solidFill>
              <a:latin typeface="Averta"/>
              <a:ea typeface="Averta"/>
              <a:cs typeface="Averta"/>
              <a:sym typeface="Averta"/>
            </a:endParaRPr>
          </a:p>
        </p:txBody>
      </p:sp>
      <p:sp>
        <p:nvSpPr>
          <p:cNvPr id="6" name="Shape 181"/>
          <p:cNvSpPr>
            <a:spLocks noChangeArrowheads="1"/>
          </p:cNvSpPr>
          <p:nvPr/>
        </p:nvSpPr>
        <p:spPr bwMode="auto">
          <a:xfrm>
            <a:off x="900113" y="2838391"/>
            <a:ext cx="11487259" cy="93358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hangingPunct="0"/>
            <a:r>
              <a:rPr lang="fr-FR" sz="2700" dirty="0" smtClean="0">
                <a:solidFill>
                  <a:srgbClr val="53585F"/>
                </a:solidFill>
                <a:sym typeface="Averta"/>
              </a:rPr>
              <a:t>Nous ne faisons pas de la pub ou du marketing, notre mission : valoriser les politiques publiques</a:t>
            </a:r>
            <a:endParaRPr lang="fr-FR" sz="2700" dirty="0">
              <a:solidFill>
                <a:srgbClr val="53585F"/>
              </a:solidFill>
              <a:sym typeface="Avert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4855" y="4559509"/>
            <a:ext cx="6353504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communication publique est 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 communication d'intérêt général émise par les administrations</a:t>
            </a:r>
            <a:r>
              <a:rPr lang="fr-FR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les collectivités territoriales et </a:t>
            </a:r>
            <a:r>
              <a:rPr lang="fr-FR" sz="20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organismes </a:t>
            </a:r>
            <a:r>
              <a:rPr lang="fr-FR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publics. </a:t>
            </a:r>
            <a:r>
              <a:rPr lang="fr-FR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Prévue par la loi</a:t>
            </a:r>
            <a:r>
              <a:rPr lang="fr-FR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elle constitue un 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public à part entière</a:t>
            </a:r>
            <a:r>
              <a:rPr lang="fr-FR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Elle s'adresse à l'ensemble de la population : citoyens, habitants, contribuables, usagers des services publics.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fr-FR" sz="2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Elle se distingue de la communication </a:t>
            </a:r>
            <a:r>
              <a:rPr lang="fr-FR" sz="20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politique</a:t>
            </a:r>
            <a:br>
              <a:rPr lang="fr-FR" sz="20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20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attachée </a:t>
            </a:r>
            <a:r>
              <a:rPr lang="fr-FR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 débat politique et </a:t>
            </a:r>
            <a:r>
              <a:rPr lang="fr-FR" sz="20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aux élections</a:t>
            </a:r>
            <a:r>
              <a:rPr lang="fr-FR" dirty="0" smtClean="0">
                <a:latin typeface="+mn-lt"/>
                <a:ea typeface="+mn-ea"/>
                <a:cs typeface="+mn-cs"/>
              </a:rPr>
              <a:t>.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4855" y="4051290"/>
            <a:ext cx="556522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D8232A"/>
                </a:solidFill>
              </a:rPr>
              <a:t>DÉFINITION</a:t>
            </a:r>
            <a:endParaRPr lang="fr-FR" sz="2400" b="1" dirty="0">
              <a:solidFill>
                <a:srgbClr val="D8232A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824951" y="3771980"/>
            <a:ext cx="556522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D8232A"/>
                </a:solidFill>
              </a:rPr>
              <a:t>LA COM à l’université :</a:t>
            </a:r>
            <a:endParaRPr lang="fr-FR" sz="2400" b="1" dirty="0">
              <a:solidFill>
                <a:srgbClr val="D8232A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028" y="457197"/>
            <a:ext cx="2871076" cy="215330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688315" y="4553994"/>
            <a:ext cx="5050221" cy="3488134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r>
              <a:rPr lang="fr-FR" sz="1600" b="1" kern="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Averta-Regular"/>
              </a:rPr>
              <a:t>valoriser, informer , diffuser, porter au public </a:t>
            </a:r>
            <a:r>
              <a:rPr lang="fr-FR" sz="1600" kern="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Averta-Regular"/>
              </a:rPr>
              <a:t>tous les projets concernant les formations et la recherche : </a:t>
            </a:r>
            <a:r>
              <a:rPr lang="fr-FR" sz="2400" b="1" kern="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Averta-Regular"/>
              </a:rPr>
              <a:t>diffusion des savoirs et diffusion scientifique</a:t>
            </a: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lang="fr-FR" sz="2800" kern="0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  <a:sym typeface="Averta-Regular"/>
            </a:endParaRP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r>
              <a:rPr lang="fr-FR" sz="1600" kern="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Averta-Regular"/>
              </a:rPr>
              <a:t>Informer communiquer pour </a:t>
            </a:r>
            <a:r>
              <a:rPr lang="fr-FR" sz="2000" b="1" kern="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Averta-Regular"/>
              </a:rPr>
              <a:t>rendre compte, pour valoriser engagement, implication des personnels, étudiants et enseignants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836630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7"/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hape 178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8" name="Shape 180"/>
          <p:cNvSpPr>
            <a:spLocks noChangeArrowheads="1"/>
          </p:cNvSpPr>
          <p:nvPr/>
        </p:nvSpPr>
        <p:spPr bwMode="auto">
          <a:xfrm>
            <a:off x="865188" y="776288"/>
            <a:ext cx="5759450" cy="1446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8100" tIns="38100" rIns="38100" bIns="38100">
            <a:spAutoFit/>
          </a:bodyPr>
          <a:lstStyle/>
          <a:p>
            <a:pPr hangingPunct="0"/>
            <a:r>
              <a:rPr lang="fr-FR" sz="4000" dirty="0" smtClean="0">
                <a:solidFill>
                  <a:srgbClr val="D8232A"/>
                </a:solidFill>
                <a:sym typeface="Averta"/>
              </a:rPr>
              <a:t>Ayez les réflexes </a:t>
            </a:r>
            <a:r>
              <a:rPr lang="fr-FR" sz="4000" dirty="0" err="1" smtClean="0">
                <a:solidFill>
                  <a:srgbClr val="D8232A"/>
                </a:solidFill>
                <a:sym typeface="Averta"/>
              </a:rPr>
              <a:t>com</a:t>
            </a:r>
            <a:r>
              <a:rPr lang="fr-FR" sz="4000" dirty="0" smtClean="0">
                <a:solidFill>
                  <a:srgbClr val="D8232A"/>
                </a:solidFill>
                <a:sym typeface="Averta"/>
              </a:rPr>
              <a:t>’</a:t>
            </a:r>
          </a:p>
          <a:p>
            <a:pPr hangingPunct="0"/>
            <a:r>
              <a:rPr lang="fr-FR" sz="4900" dirty="0" smtClean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  <a:endParaRPr lang="fr-FR" sz="4900" dirty="0">
              <a:solidFill>
                <a:srgbClr val="D8232A"/>
              </a:solidFill>
              <a:latin typeface="Averta"/>
              <a:ea typeface="Averta"/>
              <a:cs typeface="Averta"/>
              <a:sym typeface="Averta"/>
            </a:endParaRPr>
          </a:p>
        </p:txBody>
      </p:sp>
      <p:sp>
        <p:nvSpPr>
          <p:cNvPr id="9" name="Shape 181"/>
          <p:cNvSpPr>
            <a:spLocks noChangeArrowheads="1"/>
          </p:cNvSpPr>
          <p:nvPr/>
        </p:nvSpPr>
        <p:spPr bwMode="auto">
          <a:xfrm>
            <a:off x="841373" y="2573055"/>
            <a:ext cx="9437743" cy="51809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hangingPunct="0"/>
            <a:r>
              <a:rPr lang="fr-FR" sz="2700" dirty="0" smtClean="0">
                <a:solidFill>
                  <a:srgbClr val="53585F"/>
                </a:solidFill>
                <a:sym typeface="Averta"/>
              </a:rPr>
              <a:t>Les 5 commandements </a:t>
            </a:r>
            <a:r>
              <a:rPr lang="fr-FR" sz="2700" dirty="0" err="1" smtClean="0">
                <a:solidFill>
                  <a:srgbClr val="53585F"/>
                </a:solidFill>
                <a:sym typeface="Averta"/>
              </a:rPr>
              <a:t>du·de</a:t>
            </a:r>
            <a:r>
              <a:rPr lang="fr-FR" sz="2700" dirty="0" smtClean="0">
                <a:solidFill>
                  <a:srgbClr val="53585F"/>
                </a:solidFill>
                <a:sym typeface="Averta"/>
              </a:rPr>
              <a:t> la </a:t>
            </a:r>
            <a:r>
              <a:rPr lang="fr-FR" sz="2700" dirty="0" err="1" smtClean="0">
                <a:solidFill>
                  <a:srgbClr val="53585F"/>
                </a:solidFill>
                <a:sym typeface="Averta"/>
              </a:rPr>
              <a:t>référent·e</a:t>
            </a:r>
            <a:r>
              <a:rPr lang="fr-FR" sz="2700" dirty="0" smtClean="0">
                <a:solidFill>
                  <a:srgbClr val="53585F"/>
                </a:solidFill>
                <a:sym typeface="Averta"/>
              </a:rPr>
              <a:t> communication</a:t>
            </a:r>
            <a:endParaRPr lang="fr-FR" sz="2700" dirty="0">
              <a:solidFill>
                <a:srgbClr val="53585F"/>
              </a:solidFill>
              <a:sym typeface="Averta"/>
            </a:endParaRPr>
          </a:p>
        </p:txBody>
      </p:sp>
      <p:sp>
        <p:nvSpPr>
          <p:cNvPr id="10" name="Shape 182"/>
          <p:cNvSpPr/>
          <p:nvPr/>
        </p:nvSpPr>
        <p:spPr>
          <a:xfrm>
            <a:off x="867205" y="3657600"/>
            <a:ext cx="14772188" cy="51006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numCol="2" spcCol="431116"/>
          <a:lstStyle/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r>
              <a:rPr lang="fr-FR" sz="1800" b="1" dirty="0" smtClean="0">
                <a:solidFill>
                  <a:srgbClr val="D8232A"/>
                </a:solidFill>
                <a:latin typeface="Averta-Regular"/>
                <a:ea typeface="Averta-Regular"/>
                <a:cs typeface="Averta-Regular"/>
                <a:sym typeface="Averta-Regular"/>
              </a:rPr>
              <a:t>Mon actu web je créerai </a:t>
            </a:r>
            <a:r>
              <a:rPr lang="fr-FR" sz="1700" kern="0" dirty="0">
                <a:solidFill>
                  <a:srgbClr val="53585F"/>
                </a:solidFill>
                <a:ea typeface="Arial" charset="0"/>
                <a:sym typeface="Averta-Regular"/>
              </a:rPr>
              <a:t>: c’est le déclencheur, le moyen nécessaire et le plus rapide pour signaler une information et nous permettre de la diffuser </a:t>
            </a:r>
          </a:p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lang="fr-FR" sz="1700" kern="0" dirty="0" smtClean="0">
              <a:solidFill>
                <a:srgbClr val="53585F"/>
              </a:solidFill>
              <a:ea typeface="Arial" charset="0"/>
              <a:sym typeface="Averta-Regular"/>
            </a:endParaRPr>
          </a:p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r>
              <a:rPr lang="fr-FR" sz="1800" b="1" dirty="0">
                <a:solidFill>
                  <a:srgbClr val="D8232A"/>
                </a:solidFill>
                <a:latin typeface="Averta-Regular"/>
                <a:ea typeface="Averta-Regular"/>
                <a:cs typeface="Averta-Regular"/>
                <a:sym typeface="Averta-Regular"/>
              </a:rPr>
              <a:t>Auprès de l’ensemble </a:t>
            </a:r>
            <a:r>
              <a:rPr lang="fr-FR" sz="1800" b="1" dirty="0" smtClean="0">
                <a:solidFill>
                  <a:srgbClr val="D8232A"/>
                </a:solidFill>
                <a:latin typeface="Averta-Regular"/>
                <a:ea typeface="Averta-Regular"/>
                <a:cs typeface="Averta-Regular"/>
                <a:sym typeface="Averta-Regular"/>
              </a:rPr>
              <a:t>de mes </a:t>
            </a:r>
            <a:r>
              <a:rPr lang="fr-FR" sz="1800" b="1" dirty="0">
                <a:solidFill>
                  <a:srgbClr val="D8232A"/>
                </a:solidFill>
                <a:latin typeface="Averta-Regular"/>
                <a:ea typeface="Averta-Regular"/>
                <a:cs typeface="Averta-Regular"/>
                <a:sym typeface="Averta-Regular"/>
              </a:rPr>
              <a:t>interlocuteurs ou « cibles » je communiquerai </a:t>
            </a:r>
            <a:r>
              <a:rPr lang="fr-FR" sz="1800" b="1" dirty="0" smtClean="0">
                <a:solidFill>
                  <a:srgbClr val="D8232A"/>
                </a:solidFill>
                <a:latin typeface="Averta-Regular"/>
                <a:ea typeface="Averta-Regular"/>
                <a:cs typeface="Averta-Regular"/>
                <a:sym typeface="Averta-Regular"/>
              </a:rPr>
              <a:t>: </a:t>
            </a:r>
            <a:r>
              <a:rPr lang="fr-FR" sz="1700" kern="0" dirty="0" smtClean="0">
                <a:solidFill>
                  <a:srgbClr val="53585F"/>
                </a:solidFill>
                <a:ea typeface="Arial" charset="0"/>
                <a:sym typeface="Averta-Regular"/>
              </a:rPr>
              <a:t>en </a:t>
            </a:r>
            <a:r>
              <a:rPr lang="fr-FR" sz="1700" kern="0" dirty="0">
                <a:solidFill>
                  <a:srgbClr val="53585F"/>
                </a:solidFill>
                <a:ea typeface="Arial" charset="0"/>
                <a:sym typeface="Averta-Regular"/>
              </a:rPr>
              <a:t>fonction de votre communication, n’oubliez pas de </a:t>
            </a:r>
            <a:r>
              <a:rPr lang="fr-FR" sz="17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  <a:sym typeface="Averta-Regular"/>
              </a:rPr>
              <a:t>penser à communiquer : </a:t>
            </a:r>
            <a:r>
              <a:rPr lang="fr-FR" sz="1700" kern="0" dirty="0">
                <a:solidFill>
                  <a:srgbClr val="53585F"/>
                </a:solidFill>
                <a:ea typeface="Arial" charset="0"/>
                <a:sym typeface="Averta-Regular"/>
              </a:rPr>
              <a:t>personnels (</a:t>
            </a:r>
            <a:r>
              <a:rPr lang="fr-FR" sz="1700" kern="0" dirty="0" err="1">
                <a:solidFill>
                  <a:srgbClr val="53585F"/>
                </a:solidFill>
                <a:ea typeface="Arial" charset="0"/>
                <a:sym typeface="Averta-Regular"/>
              </a:rPr>
              <a:t>Biatss</a:t>
            </a:r>
            <a:r>
              <a:rPr lang="fr-FR" sz="1700" kern="0" dirty="0">
                <a:solidFill>
                  <a:srgbClr val="53585F"/>
                </a:solidFill>
                <a:ea typeface="Arial" charset="0"/>
                <a:sym typeface="Averta-Regular"/>
              </a:rPr>
              <a:t> ou enseignant), </a:t>
            </a:r>
            <a:r>
              <a:rPr lang="fr-FR" sz="1700" kern="0" dirty="0" err="1" smtClean="0">
                <a:solidFill>
                  <a:srgbClr val="53585F"/>
                </a:solidFill>
                <a:ea typeface="Arial" charset="0"/>
                <a:sym typeface="Averta-Regular"/>
              </a:rPr>
              <a:t>étudiant·e·s</a:t>
            </a:r>
            <a:r>
              <a:rPr lang="fr-FR" sz="1700" kern="0" dirty="0">
                <a:solidFill>
                  <a:srgbClr val="53585F"/>
                </a:solidFill>
                <a:ea typeface="Arial" charset="0"/>
                <a:sym typeface="Averta-Regular"/>
              </a:rPr>
              <a:t>, partenaires institutionnels, presse, </a:t>
            </a:r>
            <a:r>
              <a:rPr lang="fr-FR" sz="1700" kern="0" dirty="0" smtClean="0">
                <a:solidFill>
                  <a:srgbClr val="53585F"/>
                </a:solidFill>
                <a:ea typeface="Arial" charset="0"/>
                <a:sym typeface="Averta-Regular"/>
              </a:rPr>
              <a:t>partenaires institutionnels, financeurs, acteurs territoriaux, presse spécialisée..)</a:t>
            </a:r>
          </a:p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lang="fr-FR" sz="1700" kern="0" dirty="0">
              <a:solidFill>
                <a:srgbClr val="53585F"/>
              </a:solidFill>
              <a:ea typeface="Arial" charset="0"/>
              <a:sym typeface="Averta-Regular"/>
            </a:endParaRPr>
          </a:p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r>
              <a:rPr lang="fr-FR" sz="1800" b="1" dirty="0" smtClean="0">
                <a:solidFill>
                  <a:srgbClr val="D8232A"/>
                </a:solidFill>
                <a:latin typeface="Averta-Regular"/>
                <a:ea typeface="Averta-Regular"/>
                <a:cs typeface="Averta-Regular"/>
                <a:sym typeface="Averta-Regular"/>
              </a:rPr>
              <a:t>A tous </a:t>
            </a:r>
            <a:r>
              <a:rPr lang="fr-FR" sz="1800" b="1" dirty="0">
                <a:solidFill>
                  <a:srgbClr val="D8232A"/>
                </a:solidFill>
                <a:latin typeface="Averta-Regular"/>
                <a:ea typeface="Averta-Regular"/>
                <a:cs typeface="Averta-Regular"/>
                <a:sym typeface="Averta-Regular"/>
              </a:rPr>
              <a:t>les </a:t>
            </a:r>
            <a:r>
              <a:rPr lang="fr-FR" sz="1800" b="1" dirty="0" smtClean="0">
                <a:solidFill>
                  <a:srgbClr val="D8232A"/>
                </a:solidFill>
                <a:latin typeface="Averta-Regular"/>
                <a:ea typeface="Averta-Regular"/>
                <a:cs typeface="Averta-Regular"/>
                <a:sym typeface="Averta-Regular"/>
              </a:rPr>
              <a:t>supports je penserai </a:t>
            </a:r>
            <a:r>
              <a:rPr lang="fr-FR" sz="1800" b="1" dirty="0">
                <a:solidFill>
                  <a:srgbClr val="D8232A"/>
                </a:solidFill>
                <a:latin typeface="Averta-Regular"/>
                <a:ea typeface="Averta-Regular"/>
                <a:cs typeface="Averta-Regular"/>
                <a:sym typeface="Averta-Regular"/>
              </a:rPr>
              <a:t>: communication 360 </a:t>
            </a:r>
            <a:r>
              <a:rPr lang="fr-FR" sz="1800" b="1" dirty="0" smtClean="0">
                <a:solidFill>
                  <a:srgbClr val="D8232A"/>
                </a:solidFill>
                <a:latin typeface="Averta-Regular"/>
                <a:ea typeface="Averta-Regular"/>
                <a:cs typeface="Averta-Regular"/>
                <a:sym typeface="Averta-Regular"/>
              </a:rPr>
              <a:t>° (web, </a:t>
            </a:r>
            <a:r>
              <a:rPr lang="fr-FR" sz="1800" b="1" dirty="0" err="1" smtClean="0">
                <a:solidFill>
                  <a:srgbClr val="D8232A"/>
                </a:solidFill>
                <a:latin typeface="Averta-Regular"/>
                <a:ea typeface="Averta-Regular"/>
                <a:cs typeface="Averta-Regular"/>
                <a:sym typeface="Averta-Regular"/>
              </a:rPr>
              <a:t>print</a:t>
            </a:r>
            <a:r>
              <a:rPr lang="fr-FR" sz="1800" b="1" dirty="0" smtClean="0">
                <a:solidFill>
                  <a:srgbClr val="D8232A"/>
                </a:solidFill>
                <a:latin typeface="Averta-Regular"/>
                <a:ea typeface="Averta-Regular"/>
                <a:cs typeface="Averta-Regular"/>
                <a:sym typeface="Averta-Regular"/>
              </a:rPr>
              <a:t>, réseaux sociaux, presse)</a:t>
            </a:r>
          </a:p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lang="fr-FR" sz="1800" b="1" dirty="0">
              <a:solidFill>
                <a:srgbClr val="D8232A"/>
              </a:solidFill>
              <a:latin typeface="Averta-Regular"/>
              <a:ea typeface="Averta-Regular"/>
              <a:cs typeface="Averta-Regular"/>
              <a:sym typeface="Averta-Regular"/>
            </a:endParaRPr>
          </a:p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lang="fr-FR" sz="1800" b="1" dirty="0">
              <a:solidFill>
                <a:srgbClr val="D8232A"/>
              </a:solidFill>
              <a:latin typeface="Averta-Regular"/>
              <a:ea typeface="Averta-Regular"/>
              <a:cs typeface="Averta-Regular"/>
              <a:sym typeface="Averta-Regular"/>
            </a:endParaRPr>
          </a:p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r>
              <a:rPr lang="fr-FR" sz="1800" b="1" dirty="0" smtClean="0">
                <a:solidFill>
                  <a:srgbClr val="D8232A"/>
                </a:solidFill>
                <a:latin typeface="Averta-Regular"/>
                <a:ea typeface="Averta-Regular"/>
                <a:cs typeface="Averta-Regular"/>
                <a:sym typeface="Averta-Regular"/>
              </a:rPr>
              <a:t>Les délais je respecterai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lang="fr-FR" sz="1800" b="1" dirty="0" smtClean="0">
              <a:solidFill>
                <a:srgbClr val="D8232A"/>
              </a:solidFill>
              <a:latin typeface="Averta-Regular"/>
              <a:ea typeface="Averta-Regular"/>
              <a:cs typeface="Averta-Regular"/>
              <a:sym typeface="Averta-Regular"/>
            </a:endParaRPr>
          </a:p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r>
              <a:rPr lang="fr-FR" sz="1800" b="1" dirty="0" smtClean="0">
                <a:solidFill>
                  <a:srgbClr val="D8232A"/>
                </a:solidFill>
                <a:latin typeface="Averta-Regular"/>
                <a:ea typeface="Averta-Regular"/>
                <a:cs typeface="Averta-Regular"/>
                <a:sym typeface="Averta-Regular"/>
              </a:rPr>
              <a:t>La </a:t>
            </a:r>
            <a:r>
              <a:rPr lang="fr-FR" sz="1800" b="1" dirty="0" err="1" smtClean="0">
                <a:solidFill>
                  <a:srgbClr val="D8232A"/>
                </a:solidFill>
                <a:latin typeface="Averta-Regular"/>
                <a:ea typeface="Averta-Regular"/>
                <a:cs typeface="Averta-Regular"/>
                <a:sym typeface="Averta-Regular"/>
              </a:rPr>
              <a:t>mailinglist</a:t>
            </a:r>
            <a:r>
              <a:rPr lang="fr-FR" sz="1800" b="1" dirty="0" smtClean="0">
                <a:solidFill>
                  <a:srgbClr val="D8232A"/>
                </a:solidFill>
                <a:latin typeface="Averta-Regular"/>
                <a:ea typeface="Averta-Regular"/>
                <a:cs typeface="Averta-Regular"/>
                <a:sym typeface="Averta-Regular"/>
              </a:rPr>
              <a:t> référents </a:t>
            </a:r>
            <a:r>
              <a:rPr lang="fr-FR" sz="1800" b="1" dirty="0" err="1" smtClean="0">
                <a:solidFill>
                  <a:srgbClr val="D8232A"/>
                </a:solidFill>
                <a:latin typeface="Averta-Regular"/>
                <a:ea typeface="Averta-Regular"/>
                <a:cs typeface="Averta-Regular"/>
                <a:sym typeface="Averta-Regular"/>
              </a:rPr>
              <a:t>com</a:t>
            </a:r>
            <a:r>
              <a:rPr lang="fr-FR" sz="1800" b="1" dirty="0" smtClean="0">
                <a:solidFill>
                  <a:srgbClr val="D8232A"/>
                </a:solidFill>
                <a:latin typeface="Averta-Regular"/>
                <a:ea typeface="Averta-Regular"/>
                <a:cs typeface="Averta-Regular"/>
                <a:sym typeface="Averta-Regular"/>
              </a:rPr>
              <a:t> j’utiliserai</a:t>
            </a:r>
          </a:p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lang="fr-FR" sz="1800" b="1" dirty="0">
              <a:solidFill>
                <a:srgbClr val="D8232A"/>
              </a:solidFill>
              <a:latin typeface="Averta-Regular"/>
              <a:ea typeface="Averta-Regular"/>
              <a:cs typeface="Averta-Regular"/>
              <a:sym typeface="Averta-Regular"/>
            </a:endParaRPr>
          </a:p>
        </p:txBody>
      </p:sp>
      <p:sp>
        <p:nvSpPr>
          <p:cNvPr id="11" name="Freeform 52"/>
          <p:cNvSpPr>
            <a:spLocks noEditPoints="1"/>
          </p:cNvSpPr>
          <p:nvPr/>
        </p:nvSpPr>
        <p:spPr bwMode="auto">
          <a:xfrm>
            <a:off x="10475392" y="912284"/>
            <a:ext cx="1585228" cy="1174558"/>
          </a:xfrm>
          <a:custGeom>
            <a:avLst/>
            <a:gdLst>
              <a:gd name="T0" fmla="*/ 168 w 176"/>
              <a:gd name="T1" fmla="*/ 16 h 144"/>
              <a:gd name="T2" fmla="*/ 160 w 176"/>
              <a:gd name="T3" fmla="*/ 16 h 144"/>
              <a:gd name="T4" fmla="*/ 160 w 176"/>
              <a:gd name="T5" fmla="*/ 8 h 144"/>
              <a:gd name="T6" fmla="*/ 152 w 176"/>
              <a:gd name="T7" fmla="*/ 0 h 144"/>
              <a:gd name="T8" fmla="*/ 152 w 176"/>
              <a:gd name="T9" fmla="*/ 0 h 144"/>
              <a:gd name="T10" fmla="*/ 132 w 176"/>
              <a:gd name="T11" fmla="*/ 0 h 144"/>
              <a:gd name="T12" fmla="*/ 88 w 176"/>
              <a:gd name="T13" fmla="*/ 16 h 144"/>
              <a:gd name="T14" fmla="*/ 44 w 176"/>
              <a:gd name="T15" fmla="*/ 0 h 144"/>
              <a:gd name="T16" fmla="*/ 24 w 176"/>
              <a:gd name="T17" fmla="*/ 0 h 144"/>
              <a:gd name="T18" fmla="*/ 24 w 176"/>
              <a:gd name="T19" fmla="*/ 0 h 144"/>
              <a:gd name="T20" fmla="*/ 16 w 176"/>
              <a:gd name="T21" fmla="*/ 8 h 144"/>
              <a:gd name="T22" fmla="*/ 16 w 176"/>
              <a:gd name="T23" fmla="*/ 16 h 144"/>
              <a:gd name="T24" fmla="*/ 8 w 176"/>
              <a:gd name="T25" fmla="*/ 16 h 144"/>
              <a:gd name="T26" fmla="*/ 0 w 176"/>
              <a:gd name="T27" fmla="*/ 24 h 144"/>
              <a:gd name="T28" fmla="*/ 0 w 176"/>
              <a:gd name="T29" fmla="*/ 128 h 144"/>
              <a:gd name="T30" fmla="*/ 8 w 176"/>
              <a:gd name="T31" fmla="*/ 136 h 144"/>
              <a:gd name="T32" fmla="*/ 76 w 176"/>
              <a:gd name="T33" fmla="*/ 136 h 144"/>
              <a:gd name="T34" fmla="*/ 84 w 176"/>
              <a:gd name="T35" fmla="*/ 144 h 144"/>
              <a:gd name="T36" fmla="*/ 92 w 176"/>
              <a:gd name="T37" fmla="*/ 144 h 144"/>
              <a:gd name="T38" fmla="*/ 100 w 176"/>
              <a:gd name="T39" fmla="*/ 136 h 144"/>
              <a:gd name="T40" fmla="*/ 168 w 176"/>
              <a:gd name="T41" fmla="*/ 136 h 144"/>
              <a:gd name="T42" fmla="*/ 176 w 176"/>
              <a:gd name="T43" fmla="*/ 128 h 144"/>
              <a:gd name="T44" fmla="*/ 176 w 176"/>
              <a:gd name="T45" fmla="*/ 24 h 144"/>
              <a:gd name="T46" fmla="*/ 168 w 176"/>
              <a:gd name="T47" fmla="*/ 16 h 144"/>
              <a:gd name="T48" fmla="*/ 8 w 176"/>
              <a:gd name="T49" fmla="*/ 120 h 144"/>
              <a:gd name="T50" fmla="*/ 8 w 176"/>
              <a:gd name="T51" fmla="*/ 24 h 144"/>
              <a:gd name="T52" fmla="*/ 16 w 176"/>
              <a:gd name="T53" fmla="*/ 24 h 144"/>
              <a:gd name="T54" fmla="*/ 16 w 176"/>
              <a:gd name="T55" fmla="*/ 104 h 144"/>
              <a:gd name="T56" fmla="*/ 24 w 176"/>
              <a:gd name="T57" fmla="*/ 112 h 144"/>
              <a:gd name="T58" fmla="*/ 44 w 176"/>
              <a:gd name="T59" fmla="*/ 112 h 144"/>
              <a:gd name="T60" fmla="*/ 71 w 176"/>
              <a:gd name="T61" fmla="*/ 120 h 144"/>
              <a:gd name="T62" fmla="*/ 8 w 176"/>
              <a:gd name="T63" fmla="*/ 120 h 144"/>
              <a:gd name="T64" fmla="*/ 84 w 176"/>
              <a:gd name="T65" fmla="*/ 120 h 144"/>
              <a:gd name="T66" fmla="*/ 44 w 176"/>
              <a:gd name="T67" fmla="*/ 104 h 144"/>
              <a:gd name="T68" fmla="*/ 24 w 176"/>
              <a:gd name="T69" fmla="*/ 104 h 144"/>
              <a:gd name="T70" fmla="*/ 24 w 176"/>
              <a:gd name="T71" fmla="*/ 8 h 144"/>
              <a:gd name="T72" fmla="*/ 24 w 176"/>
              <a:gd name="T73" fmla="*/ 8 h 144"/>
              <a:gd name="T74" fmla="*/ 44 w 176"/>
              <a:gd name="T75" fmla="*/ 8 h 144"/>
              <a:gd name="T76" fmla="*/ 84 w 176"/>
              <a:gd name="T77" fmla="*/ 24 h 144"/>
              <a:gd name="T78" fmla="*/ 84 w 176"/>
              <a:gd name="T79" fmla="*/ 120 h 144"/>
              <a:gd name="T80" fmla="*/ 92 w 176"/>
              <a:gd name="T81" fmla="*/ 120 h 144"/>
              <a:gd name="T82" fmla="*/ 92 w 176"/>
              <a:gd name="T83" fmla="*/ 24 h 144"/>
              <a:gd name="T84" fmla="*/ 132 w 176"/>
              <a:gd name="T85" fmla="*/ 8 h 144"/>
              <a:gd name="T86" fmla="*/ 152 w 176"/>
              <a:gd name="T87" fmla="*/ 8 h 144"/>
              <a:gd name="T88" fmla="*/ 152 w 176"/>
              <a:gd name="T89" fmla="*/ 8 h 144"/>
              <a:gd name="T90" fmla="*/ 152 w 176"/>
              <a:gd name="T91" fmla="*/ 104 h 144"/>
              <a:gd name="T92" fmla="*/ 132 w 176"/>
              <a:gd name="T93" fmla="*/ 104 h 144"/>
              <a:gd name="T94" fmla="*/ 92 w 176"/>
              <a:gd name="T95" fmla="*/ 120 h 144"/>
              <a:gd name="T96" fmla="*/ 168 w 176"/>
              <a:gd name="T97" fmla="*/ 120 h 144"/>
              <a:gd name="T98" fmla="*/ 105 w 176"/>
              <a:gd name="T99" fmla="*/ 120 h 144"/>
              <a:gd name="T100" fmla="*/ 132 w 176"/>
              <a:gd name="T101" fmla="*/ 112 h 144"/>
              <a:gd name="T102" fmla="*/ 152 w 176"/>
              <a:gd name="T103" fmla="*/ 112 h 144"/>
              <a:gd name="T104" fmla="*/ 160 w 176"/>
              <a:gd name="T105" fmla="*/ 104 h 144"/>
              <a:gd name="T106" fmla="*/ 160 w 176"/>
              <a:gd name="T107" fmla="*/ 24 h 144"/>
              <a:gd name="T108" fmla="*/ 168 w 176"/>
              <a:gd name="T109" fmla="*/ 24 h 144"/>
              <a:gd name="T110" fmla="*/ 168 w 176"/>
              <a:gd name="T111" fmla="*/ 12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44">
                <a:moveTo>
                  <a:pt x="168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8"/>
                  <a:pt x="160" y="8"/>
                  <a:pt x="160" y="8"/>
                </a:cubicBezTo>
                <a:cubicBezTo>
                  <a:pt x="160" y="3"/>
                  <a:pt x="157" y="0"/>
                  <a:pt x="152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16" y="0"/>
                  <a:pt x="102" y="3"/>
                  <a:pt x="88" y="16"/>
                </a:cubicBezTo>
                <a:cubicBezTo>
                  <a:pt x="74" y="3"/>
                  <a:pt x="60" y="0"/>
                  <a:pt x="4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0"/>
                  <a:pt x="16" y="3"/>
                  <a:pt x="16" y="8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2"/>
                  <a:pt x="4" y="136"/>
                  <a:pt x="8" y="136"/>
                </a:cubicBezTo>
                <a:cubicBezTo>
                  <a:pt x="76" y="136"/>
                  <a:pt x="76" y="136"/>
                  <a:pt x="76" y="136"/>
                </a:cubicBezTo>
                <a:cubicBezTo>
                  <a:pt x="76" y="140"/>
                  <a:pt x="80" y="144"/>
                  <a:pt x="84" y="144"/>
                </a:cubicBezTo>
                <a:cubicBezTo>
                  <a:pt x="92" y="144"/>
                  <a:pt x="92" y="144"/>
                  <a:pt x="92" y="144"/>
                </a:cubicBezTo>
                <a:cubicBezTo>
                  <a:pt x="96" y="144"/>
                  <a:pt x="100" y="140"/>
                  <a:pt x="100" y="136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72" y="136"/>
                  <a:pt x="176" y="132"/>
                  <a:pt x="176" y="128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6" y="20"/>
                  <a:pt x="172" y="16"/>
                  <a:pt x="168" y="16"/>
                </a:cubicBezTo>
                <a:close/>
                <a:moveTo>
                  <a:pt x="8" y="120"/>
                </a:moveTo>
                <a:cubicBezTo>
                  <a:pt x="8" y="24"/>
                  <a:pt x="8" y="24"/>
                  <a:pt x="8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9"/>
                  <a:pt x="19" y="112"/>
                  <a:pt x="24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52" y="112"/>
                  <a:pt x="61" y="113"/>
                  <a:pt x="71" y="120"/>
                </a:cubicBezTo>
                <a:lnTo>
                  <a:pt x="8" y="120"/>
                </a:lnTo>
                <a:close/>
                <a:moveTo>
                  <a:pt x="84" y="120"/>
                </a:moveTo>
                <a:cubicBezTo>
                  <a:pt x="70" y="107"/>
                  <a:pt x="60" y="104"/>
                  <a:pt x="44" y="104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8" y="8"/>
                  <a:pt x="44" y="8"/>
                </a:cubicBezTo>
                <a:cubicBezTo>
                  <a:pt x="68" y="8"/>
                  <a:pt x="75" y="16"/>
                  <a:pt x="84" y="24"/>
                </a:cubicBezTo>
                <a:lnTo>
                  <a:pt x="84" y="120"/>
                </a:lnTo>
                <a:close/>
                <a:moveTo>
                  <a:pt x="92" y="120"/>
                </a:moveTo>
                <a:cubicBezTo>
                  <a:pt x="92" y="24"/>
                  <a:pt x="92" y="24"/>
                  <a:pt x="92" y="24"/>
                </a:cubicBezTo>
                <a:cubicBezTo>
                  <a:pt x="101" y="16"/>
                  <a:pt x="108" y="8"/>
                  <a:pt x="132" y="8"/>
                </a:cubicBezTo>
                <a:cubicBezTo>
                  <a:pt x="148" y="8"/>
                  <a:pt x="152" y="8"/>
                  <a:pt x="152" y="8"/>
                </a:cubicBezTo>
                <a:cubicBezTo>
                  <a:pt x="152" y="8"/>
                  <a:pt x="152" y="8"/>
                  <a:pt x="152" y="8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32" y="104"/>
                  <a:pt x="132" y="104"/>
                  <a:pt x="132" y="104"/>
                </a:cubicBezTo>
                <a:cubicBezTo>
                  <a:pt x="116" y="104"/>
                  <a:pt x="106" y="107"/>
                  <a:pt x="92" y="120"/>
                </a:cubicBezTo>
                <a:close/>
                <a:moveTo>
                  <a:pt x="168" y="120"/>
                </a:moveTo>
                <a:cubicBezTo>
                  <a:pt x="105" y="120"/>
                  <a:pt x="105" y="120"/>
                  <a:pt x="105" y="120"/>
                </a:cubicBezTo>
                <a:cubicBezTo>
                  <a:pt x="115" y="113"/>
                  <a:pt x="124" y="112"/>
                  <a:pt x="132" y="112"/>
                </a:cubicBezTo>
                <a:cubicBezTo>
                  <a:pt x="152" y="112"/>
                  <a:pt x="152" y="112"/>
                  <a:pt x="152" y="112"/>
                </a:cubicBezTo>
                <a:cubicBezTo>
                  <a:pt x="157" y="112"/>
                  <a:pt x="160" y="109"/>
                  <a:pt x="160" y="10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8" y="24"/>
                  <a:pt x="168" y="24"/>
                  <a:pt x="168" y="24"/>
                </a:cubicBezTo>
                <a:lnTo>
                  <a:pt x="168" y="12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IE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935" y="3657600"/>
            <a:ext cx="3378966" cy="338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45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7"/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178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4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Shape 180"/>
          <p:cNvSpPr>
            <a:spLocks noChangeArrowheads="1"/>
          </p:cNvSpPr>
          <p:nvPr/>
        </p:nvSpPr>
        <p:spPr bwMode="auto">
          <a:xfrm>
            <a:off x="865187" y="776288"/>
            <a:ext cx="11684165" cy="1446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4000" dirty="0" smtClean="0">
                <a:solidFill>
                  <a:srgbClr val="D8232A"/>
                </a:solidFill>
                <a:sym typeface="Averta"/>
              </a:rPr>
              <a:t>Des </a:t>
            </a:r>
            <a:r>
              <a:rPr lang="fr-FR" sz="4000" dirty="0">
                <a:solidFill>
                  <a:srgbClr val="D8232A"/>
                </a:solidFill>
                <a:sym typeface="Averta"/>
              </a:rPr>
              <a:t>services </a:t>
            </a:r>
            <a:r>
              <a:rPr lang="fr-FR" sz="4000" dirty="0" smtClean="0">
                <a:solidFill>
                  <a:srgbClr val="D8232A"/>
                </a:solidFill>
                <a:sym typeface="Averta"/>
              </a:rPr>
              <a:t>sur mesure pour vous</a:t>
            </a:r>
          </a:p>
          <a:p>
            <a:pPr hangingPunct="0"/>
            <a:r>
              <a:rPr lang="fr-FR" sz="4900" dirty="0" smtClean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  <a:endParaRPr lang="fr-FR" sz="4900" dirty="0">
              <a:solidFill>
                <a:srgbClr val="D8232A"/>
              </a:solidFill>
              <a:latin typeface="Averta"/>
              <a:ea typeface="Averta"/>
              <a:cs typeface="Averta"/>
              <a:sym typeface="Averta"/>
            </a:endParaRPr>
          </a:p>
        </p:txBody>
      </p:sp>
      <p:sp>
        <p:nvSpPr>
          <p:cNvPr id="6" name="Shape 181"/>
          <p:cNvSpPr>
            <a:spLocks noChangeArrowheads="1"/>
          </p:cNvSpPr>
          <p:nvPr/>
        </p:nvSpPr>
        <p:spPr bwMode="auto">
          <a:xfrm>
            <a:off x="841375" y="2365306"/>
            <a:ext cx="10541328" cy="93358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hangingPunct="0"/>
            <a:r>
              <a:rPr lang="fr-FR" sz="2700" dirty="0" smtClean="0">
                <a:solidFill>
                  <a:srgbClr val="53585F"/>
                </a:solidFill>
                <a:sym typeface="Averta"/>
              </a:rPr>
              <a:t>Le rôle du service communication : vous accompagner dans vos missions communication</a:t>
            </a:r>
            <a:endParaRPr lang="fr-FR" sz="2700" dirty="0">
              <a:solidFill>
                <a:srgbClr val="53585F"/>
              </a:solidFill>
              <a:sym typeface="Averta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821" y="220717"/>
            <a:ext cx="2403584" cy="240358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65186" y="3802140"/>
            <a:ext cx="5362193" cy="4688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r>
              <a:rPr lang="fr-FR" sz="2800" b="1" kern="0" dirty="0" smtClean="0">
                <a:solidFill>
                  <a:srgbClr val="53585F"/>
                </a:solidFill>
                <a:ea typeface="Arial" charset="0"/>
                <a:sym typeface="Averta-Regular"/>
              </a:rPr>
              <a:t>Faciliter</a:t>
            </a:r>
            <a:r>
              <a:rPr lang="fr-FR" sz="2800" kern="0" dirty="0" smtClean="0">
                <a:solidFill>
                  <a:srgbClr val="53585F"/>
                </a:solidFill>
                <a:ea typeface="Arial" charset="0"/>
                <a:sym typeface="Averta-Regular"/>
              </a:rPr>
              <a:t>  </a:t>
            </a:r>
            <a:r>
              <a:rPr lang="fr-FR" sz="2800" kern="0" dirty="0">
                <a:solidFill>
                  <a:srgbClr val="53585F"/>
                </a:solidFill>
                <a:ea typeface="Arial" charset="0"/>
                <a:sym typeface="Averta-Regular"/>
              </a:rPr>
              <a:t>: </a:t>
            </a:r>
            <a:r>
              <a:rPr lang="fr-FR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  <a:sym typeface="Averta-Regular"/>
              </a:rPr>
              <a:t>nous avons des moyens, des services pour vous aider à réaliser votre communication ou vos événements en fonction de vos capacités (gabarits, banque images) </a:t>
            </a:r>
          </a:p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lang="fr-FR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  <a:sym typeface="Averta-Regular"/>
            </a:endParaRPr>
          </a:p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r>
              <a:rPr lang="fr-FR" sz="3200" b="1" kern="0" dirty="0">
                <a:solidFill>
                  <a:srgbClr val="53585F"/>
                </a:solidFill>
                <a:ea typeface="Arial" charset="0"/>
                <a:sym typeface="Averta-Regular"/>
              </a:rPr>
              <a:t>Former : </a:t>
            </a:r>
            <a:r>
              <a:rPr lang="fr-FR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rta-Regular"/>
                <a:ea typeface="Arial" charset="0"/>
                <a:cs typeface="Averta-Regular"/>
                <a:sym typeface="Averta-Regular"/>
              </a:rPr>
              <a:t>10 cessions de formation </a:t>
            </a:r>
            <a:r>
              <a:rPr lang="fr-FR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verta-Regular"/>
                <a:ea typeface="Arial" charset="0"/>
                <a:cs typeface="Averta-Regular"/>
                <a:sym typeface="Averta-Regular"/>
              </a:rPr>
              <a:t>par an pour </a:t>
            </a:r>
            <a:r>
              <a:rPr lang="fr-FR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rta-Regular"/>
                <a:ea typeface="Arial" charset="0"/>
                <a:cs typeface="Averta-Regular"/>
                <a:sym typeface="Averta-Regular"/>
              </a:rPr>
              <a:t>près de 300 référents </a:t>
            </a:r>
            <a:r>
              <a:rPr lang="fr-FR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  <a:sym typeface="Averta-Regular"/>
              </a:rPr>
              <a:t>web sur KSUP et un projet de formation Google </a:t>
            </a:r>
            <a:r>
              <a:rPr lang="fr-FR" kern="0" dirty="0" err="1">
                <a:solidFill>
                  <a:srgbClr val="53585F"/>
                </a:solidFill>
                <a:latin typeface="Averta-Regular"/>
                <a:ea typeface="Arial" charset="0"/>
                <a:cs typeface="Averta-Regular"/>
                <a:sym typeface="Averta-Regular"/>
              </a:rPr>
              <a:t>analytics</a:t>
            </a:r>
            <a:endParaRPr lang="fr-FR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  <a:sym typeface="Averta-Regular"/>
            </a:endParaRPr>
          </a:p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lang="fr-FR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  <a:sym typeface="Averta-Regular"/>
            </a:endParaRPr>
          </a:p>
          <a:p>
            <a:pPr marL="285750" indent="-285750" algn="just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r>
              <a:rPr lang="fr-FR" sz="3200" b="1" kern="0" dirty="0" smtClean="0">
                <a:solidFill>
                  <a:srgbClr val="53585F"/>
                </a:solidFill>
                <a:ea typeface="Arial" charset="0"/>
                <a:sym typeface="Averta-Regular"/>
              </a:rPr>
              <a:t>Accompagner/expertiser: </a:t>
            </a:r>
            <a:r>
              <a:rPr lang="fr-FR" kern="0" dirty="0">
                <a:solidFill>
                  <a:srgbClr val="53585F"/>
                </a:solidFill>
                <a:ea typeface="Arial" charset="0"/>
                <a:sym typeface="Averta-Regular"/>
              </a:rPr>
              <a:t>un projet ou des besoins particuliers ? Prenez rendez-vous avec nous ! (presse, hors formats, stratégies…)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7816773" y="3225128"/>
            <a:ext cx="2936732" cy="1961818"/>
            <a:chOff x="5986551" y="4532199"/>
            <a:chExt cx="1031697" cy="689202"/>
          </a:xfrm>
        </p:grpSpPr>
        <p:pic>
          <p:nvPicPr>
            <p:cNvPr id="13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551" y="5092263"/>
              <a:ext cx="1031697" cy="12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6432918" y="4532199"/>
              <a:ext cx="122120" cy="123523"/>
            </a:xfrm>
            <a:prstGeom prst="ellipse">
              <a:avLst/>
            </a:prstGeom>
            <a:solidFill>
              <a:srgbClr val="4E5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IE"/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6376771" y="4678181"/>
              <a:ext cx="234413" cy="428120"/>
            </a:xfrm>
            <a:custGeom>
              <a:avLst/>
              <a:gdLst>
                <a:gd name="T0" fmla="*/ 56 w 71"/>
                <a:gd name="T1" fmla="*/ 0 h 129"/>
                <a:gd name="T2" fmla="*/ 50 w 71"/>
                <a:gd name="T3" fmla="*/ 0 h 129"/>
                <a:gd name="T4" fmla="*/ 35 w 71"/>
                <a:gd name="T5" fmla="*/ 15 h 129"/>
                <a:gd name="T6" fmla="*/ 20 w 71"/>
                <a:gd name="T7" fmla="*/ 0 h 129"/>
                <a:gd name="T8" fmla="*/ 14 w 71"/>
                <a:gd name="T9" fmla="*/ 0 h 129"/>
                <a:gd name="T10" fmla="*/ 0 w 71"/>
                <a:gd name="T11" fmla="*/ 15 h 129"/>
                <a:gd name="T12" fmla="*/ 0 w 71"/>
                <a:gd name="T13" fmla="*/ 47 h 129"/>
                <a:gd name="T14" fmla="*/ 14 w 71"/>
                <a:gd name="T15" fmla="*/ 62 h 129"/>
                <a:gd name="T16" fmla="*/ 15 w 71"/>
                <a:gd name="T17" fmla="*/ 62 h 129"/>
                <a:gd name="T18" fmla="*/ 14 w 71"/>
                <a:gd name="T19" fmla="*/ 66 h 129"/>
                <a:gd name="T20" fmla="*/ 14 w 71"/>
                <a:gd name="T21" fmla="*/ 119 h 129"/>
                <a:gd name="T22" fmla="*/ 25 w 71"/>
                <a:gd name="T23" fmla="*/ 129 h 129"/>
                <a:gd name="T24" fmla="*/ 35 w 71"/>
                <a:gd name="T25" fmla="*/ 119 h 129"/>
                <a:gd name="T26" fmla="*/ 46 w 71"/>
                <a:gd name="T27" fmla="*/ 129 h 129"/>
                <a:gd name="T28" fmla="*/ 57 w 71"/>
                <a:gd name="T29" fmla="*/ 119 h 129"/>
                <a:gd name="T30" fmla="*/ 57 w 71"/>
                <a:gd name="T31" fmla="*/ 66 h 129"/>
                <a:gd name="T32" fmla="*/ 56 w 71"/>
                <a:gd name="T33" fmla="*/ 62 h 129"/>
                <a:gd name="T34" fmla="*/ 56 w 71"/>
                <a:gd name="T35" fmla="*/ 62 h 129"/>
                <a:gd name="T36" fmla="*/ 71 w 71"/>
                <a:gd name="T37" fmla="*/ 47 h 129"/>
                <a:gd name="T38" fmla="*/ 71 w 71"/>
                <a:gd name="T39" fmla="*/ 15 h 129"/>
                <a:gd name="T40" fmla="*/ 56 w 71"/>
                <a:gd name="T4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9">
                  <a:moveTo>
                    <a:pt x="56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6"/>
                    <a:pt x="6" y="62"/>
                    <a:pt x="14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3"/>
                    <a:pt x="14" y="65"/>
                    <a:pt x="14" y="66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25"/>
                    <a:pt x="19" y="129"/>
                    <a:pt x="25" y="129"/>
                  </a:cubicBezTo>
                  <a:cubicBezTo>
                    <a:pt x="31" y="129"/>
                    <a:pt x="35" y="125"/>
                    <a:pt x="35" y="119"/>
                  </a:cubicBezTo>
                  <a:cubicBezTo>
                    <a:pt x="35" y="125"/>
                    <a:pt x="40" y="129"/>
                    <a:pt x="46" y="129"/>
                  </a:cubicBezTo>
                  <a:cubicBezTo>
                    <a:pt x="52" y="129"/>
                    <a:pt x="57" y="125"/>
                    <a:pt x="57" y="119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65"/>
                    <a:pt x="56" y="63"/>
                    <a:pt x="56" y="6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65" y="62"/>
                    <a:pt x="71" y="56"/>
                    <a:pt x="71" y="4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6"/>
                    <a:pt x="65" y="0"/>
                    <a:pt x="56" y="0"/>
                  </a:cubicBezTo>
                  <a:close/>
                </a:path>
              </a:pathLst>
            </a:custGeom>
            <a:solidFill>
              <a:srgbClr val="4E5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IE"/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auto">
            <a:xfrm>
              <a:off x="6628028" y="4563080"/>
              <a:ext cx="92642" cy="95450"/>
            </a:xfrm>
            <a:prstGeom prst="ellipse">
              <a:avLst/>
            </a:prstGeom>
            <a:solidFill>
              <a:srgbClr val="F15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IE"/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6618202" y="4675373"/>
              <a:ext cx="148789" cy="352321"/>
            </a:xfrm>
            <a:custGeom>
              <a:avLst/>
              <a:gdLst>
                <a:gd name="T0" fmla="*/ 33 w 45"/>
                <a:gd name="T1" fmla="*/ 0 h 106"/>
                <a:gd name="T2" fmla="*/ 28 w 45"/>
                <a:gd name="T3" fmla="*/ 0 h 106"/>
                <a:gd name="T4" fmla="*/ 16 w 45"/>
                <a:gd name="T5" fmla="*/ 12 h 106"/>
                <a:gd name="T6" fmla="*/ 5 w 45"/>
                <a:gd name="T7" fmla="*/ 0 h 106"/>
                <a:gd name="T8" fmla="*/ 2 w 45"/>
                <a:gd name="T9" fmla="*/ 0 h 106"/>
                <a:gd name="T10" fmla="*/ 8 w 45"/>
                <a:gd name="T11" fmla="*/ 12 h 106"/>
                <a:gd name="T12" fmla="*/ 8 w 45"/>
                <a:gd name="T13" fmla="*/ 55 h 106"/>
                <a:gd name="T14" fmla="*/ 0 w 45"/>
                <a:gd name="T15" fmla="*/ 68 h 106"/>
                <a:gd name="T16" fmla="*/ 0 w 45"/>
                <a:gd name="T17" fmla="*/ 98 h 106"/>
                <a:gd name="T18" fmla="*/ 9 w 45"/>
                <a:gd name="T19" fmla="*/ 106 h 106"/>
                <a:gd name="T20" fmla="*/ 17 w 45"/>
                <a:gd name="T21" fmla="*/ 98 h 106"/>
                <a:gd name="T22" fmla="*/ 25 w 45"/>
                <a:gd name="T23" fmla="*/ 106 h 106"/>
                <a:gd name="T24" fmla="*/ 33 w 45"/>
                <a:gd name="T25" fmla="*/ 98 h 106"/>
                <a:gd name="T26" fmla="*/ 33 w 45"/>
                <a:gd name="T27" fmla="*/ 51 h 106"/>
                <a:gd name="T28" fmla="*/ 33 w 45"/>
                <a:gd name="T29" fmla="*/ 48 h 106"/>
                <a:gd name="T30" fmla="*/ 33 w 45"/>
                <a:gd name="T31" fmla="*/ 48 h 106"/>
                <a:gd name="T32" fmla="*/ 45 w 45"/>
                <a:gd name="T33" fmla="*/ 37 h 106"/>
                <a:gd name="T34" fmla="*/ 45 w 45"/>
                <a:gd name="T35" fmla="*/ 12 h 106"/>
                <a:gd name="T36" fmla="*/ 33 w 45"/>
                <a:gd name="T3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6">
                  <a:moveTo>
                    <a:pt x="33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3"/>
                    <a:pt x="8" y="7"/>
                    <a:pt x="8" y="12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60"/>
                    <a:pt x="5" y="65"/>
                    <a:pt x="0" y="6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8"/>
                  </a:cubicBezTo>
                  <a:cubicBezTo>
                    <a:pt x="17" y="102"/>
                    <a:pt x="21" y="106"/>
                    <a:pt x="25" y="106"/>
                  </a:cubicBezTo>
                  <a:cubicBezTo>
                    <a:pt x="30" y="106"/>
                    <a:pt x="33" y="102"/>
                    <a:pt x="33" y="98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3" y="49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9" y="48"/>
                    <a:pt x="45" y="43"/>
                    <a:pt x="45" y="37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5"/>
                    <a:pt x="39" y="0"/>
                    <a:pt x="33" y="0"/>
                  </a:cubicBezTo>
                  <a:close/>
                </a:path>
              </a:pathLst>
            </a:custGeom>
            <a:solidFill>
              <a:srgbClr val="F15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IE"/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6271496" y="4563080"/>
              <a:ext cx="92642" cy="95450"/>
            </a:xfrm>
            <a:prstGeom prst="ellipse">
              <a:avLst/>
            </a:prstGeom>
            <a:solidFill>
              <a:srgbClr val="F15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IE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6225175" y="4675373"/>
              <a:ext cx="144578" cy="352321"/>
            </a:xfrm>
            <a:custGeom>
              <a:avLst/>
              <a:gdLst>
                <a:gd name="T0" fmla="*/ 12 w 44"/>
                <a:gd name="T1" fmla="*/ 0 h 106"/>
                <a:gd name="T2" fmla="*/ 17 w 44"/>
                <a:gd name="T3" fmla="*/ 0 h 106"/>
                <a:gd name="T4" fmla="*/ 28 w 44"/>
                <a:gd name="T5" fmla="*/ 12 h 106"/>
                <a:gd name="T6" fmla="*/ 40 w 44"/>
                <a:gd name="T7" fmla="*/ 0 h 106"/>
                <a:gd name="T8" fmla="*/ 43 w 44"/>
                <a:gd name="T9" fmla="*/ 0 h 106"/>
                <a:gd name="T10" fmla="*/ 36 w 44"/>
                <a:gd name="T11" fmla="*/ 12 h 106"/>
                <a:gd name="T12" fmla="*/ 36 w 44"/>
                <a:gd name="T13" fmla="*/ 55 h 106"/>
                <a:gd name="T14" fmla="*/ 44 w 44"/>
                <a:gd name="T15" fmla="*/ 68 h 106"/>
                <a:gd name="T16" fmla="*/ 44 w 44"/>
                <a:gd name="T17" fmla="*/ 98 h 106"/>
                <a:gd name="T18" fmla="*/ 36 w 44"/>
                <a:gd name="T19" fmla="*/ 106 h 106"/>
                <a:gd name="T20" fmla="*/ 28 w 44"/>
                <a:gd name="T21" fmla="*/ 98 h 106"/>
                <a:gd name="T22" fmla="*/ 19 w 44"/>
                <a:gd name="T23" fmla="*/ 106 h 106"/>
                <a:gd name="T24" fmla="*/ 11 w 44"/>
                <a:gd name="T25" fmla="*/ 98 h 106"/>
                <a:gd name="T26" fmla="*/ 11 w 44"/>
                <a:gd name="T27" fmla="*/ 51 h 106"/>
                <a:gd name="T28" fmla="*/ 12 w 44"/>
                <a:gd name="T29" fmla="*/ 48 h 106"/>
                <a:gd name="T30" fmla="*/ 12 w 44"/>
                <a:gd name="T31" fmla="*/ 48 h 106"/>
                <a:gd name="T32" fmla="*/ 0 w 44"/>
                <a:gd name="T33" fmla="*/ 37 h 106"/>
                <a:gd name="T34" fmla="*/ 0 w 44"/>
                <a:gd name="T35" fmla="*/ 12 h 106"/>
                <a:gd name="T36" fmla="*/ 12 w 44"/>
                <a:gd name="T3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106">
                  <a:moveTo>
                    <a:pt x="12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9" y="3"/>
                    <a:pt x="36" y="7"/>
                    <a:pt x="36" y="12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60"/>
                    <a:pt x="40" y="65"/>
                    <a:pt x="44" y="6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102"/>
                    <a:pt x="41" y="106"/>
                    <a:pt x="36" y="106"/>
                  </a:cubicBezTo>
                  <a:cubicBezTo>
                    <a:pt x="31" y="106"/>
                    <a:pt x="28" y="102"/>
                    <a:pt x="28" y="98"/>
                  </a:cubicBezTo>
                  <a:cubicBezTo>
                    <a:pt x="28" y="102"/>
                    <a:pt x="24" y="106"/>
                    <a:pt x="19" y="106"/>
                  </a:cubicBezTo>
                  <a:cubicBezTo>
                    <a:pt x="15" y="106"/>
                    <a:pt x="11" y="102"/>
                    <a:pt x="11" y="98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50"/>
                    <a:pt x="11" y="49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5" y="48"/>
                    <a:pt x="0" y="43"/>
                    <a:pt x="0" y="3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F15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IE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591095" y="4925427"/>
            <a:ext cx="5744766" cy="34163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LE SERVICE COMMUNICATION C’EST 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7</a:t>
            </a:r>
            <a:r>
              <a:rPr lang="fr-FR" sz="2400" dirty="0" smtClean="0">
                <a:solidFill>
                  <a:schemeClr val="bg1"/>
                </a:solidFill>
              </a:rPr>
              <a:t> AGENTS </a:t>
            </a:r>
          </a:p>
          <a:p>
            <a:endParaRPr lang="fr-FR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Le </a:t>
            </a:r>
            <a:r>
              <a:rPr lang="fr-FR" sz="2400" dirty="0">
                <a:solidFill>
                  <a:schemeClr val="bg1"/>
                </a:solidFill>
              </a:rPr>
              <a:t>pôle « Communication Multimédia / Graphisme </a:t>
            </a:r>
            <a:r>
              <a:rPr lang="fr-FR" sz="2400" dirty="0" smtClean="0">
                <a:solidFill>
                  <a:schemeClr val="bg1"/>
                </a:solidFill>
              </a:rPr>
              <a:t>»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</a:rPr>
              <a:t>Le pôle « Communication Web </a:t>
            </a:r>
            <a:r>
              <a:rPr lang="fr-FR" sz="2400" dirty="0" smtClean="0">
                <a:solidFill>
                  <a:schemeClr val="bg1"/>
                </a:solidFill>
              </a:rPr>
              <a:t>»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</a:rPr>
              <a:t>Le pôle « </a:t>
            </a:r>
            <a:r>
              <a:rPr lang="fr-FR" sz="2400" dirty="0" smtClean="0">
                <a:solidFill>
                  <a:schemeClr val="bg1"/>
                </a:solidFill>
              </a:rPr>
              <a:t>Evénementiel </a:t>
            </a:r>
            <a:r>
              <a:rPr lang="fr-FR" sz="24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96967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7"/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178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4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Shape 180"/>
          <p:cNvSpPr>
            <a:spLocks noChangeArrowheads="1"/>
          </p:cNvSpPr>
          <p:nvPr/>
        </p:nvSpPr>
        <p:spPr bwMode="auto">
          <a:xfrm>
            <a:off x="865188" y="776288"/>
            <a:ext cx="11494978" cy="1446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4000" dirty="0">
                <a:solidFill>
                  <a:srgbClr val="D8232A"/>
                </a:solidFill>
                <a:sym typeface="Averta"/>
              </a:rPr>
              <a:t>Les solutions de </a:t>
            </a:r>
            <a:r>
              <a:rPr lang="fr-FR" sz="4000" dirty="0" smtClean="0">
                <a:solidFill>
                  <a:srgbClr val="D8232A"/>
                </a:solidFill>
                <a:sym typeface="Averta"/>
              </a:rPr>
              <a:t>communication : le WEB</a:t>
            </a:r>
          </a:p>
          <a:p>
            <a:pPr hangingPunct="0"/>
            <a:r>
              <a:rPr lang="fr-FR" sz="4900" dirty="0" smtClean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  <a:endParaRPr lang="fr-FR" sz="4900" dirty="0">
              <a:solidFill>
                <a:srgbClr val="D8232A"/>
              </a:solidFill>
              <a:latin typeface="Averta"/>
              <a:ea typeface="Averta"/>
              <a:cs typeface="Averta"/>
              <a:sym typeface="Averta"/>
            </a:endParaRPr>
          </a:p>
        </p:txBody>
      </p:sp>
      <p:sp>
        <p:nvSpPr>
          <p:cNvPr id="6" name="Shape 181"/>
          <p:cNvSpPr>
            <a:spLocks noChangeArrowheads="1"/>
          </p:cNvSpPr>
          <p:nvPr/>
        </p:nvSpPr>
        <p:spPr bwMode="auto">
          <a:xfrm>
            <a:off x="841374" y="2473027"/>
            <a:ext cx="11518791" cy="71814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hangingPunct="0"/>
            <a:r>
              <a:rPr lang="fr-FR" sz="2000" b="1" dirty="0" err="1" smtClean="0">
                <a:solidFill>
                  <a:srgbClr val="53585F"/>
                </a:solidFill>
                <a:sym typeface="Averta"/>
              </a:rPr>
              <a:t>Communicant·e·s</a:t>
            </a:r>
            <a:r>
              <a:rPr lang="fr-FR" sz="2000" b="1" dirty="0">
                <a:solidFill>
                  <a:srgbClr val="53585F"/>
                </a:solidFill>
                <a:sym typeface="Averta"/>
              </a:rPr>
              <a:t> </a:t>
            </a:r>
            <a:r>
              <a:rPr lang="fr-FR" sz="2000" b="1" dirty="0" err="1">
                <a:solidFill>
                  <a:srgbClr val="53585F"/>
                </a:solidFill>
                <a:sym typeface="Averta"/>
              </a:rPr>
              <a:t>débutant·e·s</a:t>
            </a:r>
            <a:r>
              <a:rPr lang="fr-FR" sz="2000" b="1" dirty="0">
                <a:solidFill>
                  <a:srgbClr val="53585F"/>
                </a:solidFill>
                <a:sym typeface="Averta"/>
              </a:rPr>
              <a:t> ou </a:t>
            </a:r>
            <a:r>
              <a:rPr lang="fr-FR" sz="2000" b="1" dirty="0" err="1">
                <a:solidFill>
                  <a:srgbClr val="53585F"/>
                </a:solidFill>
                <a:sym typeface="Averta"/>
              </a:rPr>
              <a:t>confirmé·e·s</a:t>
            </a:r>
            <a:r>
              <a:rPr lang="fr-FR" sz="2000" b="1" dirty="0">
                <a:solidFill>
                  <a:srgbClr val="53585F"/>
                </a:solidFill>
                <a:sym typeface="Averta"/>
              </a:rPr>
              <a:t>, notre équipe met à </a:t>
            </a:r>
            <a:r>
              <a:rPr lang="fr-FR" sz="2000" b="1" dirty="0" smtClean="0">
                <a:solidFill>
                  <a:srgbClr val="53585F"/>
                </a:solidFill>
                <a:sym typeface="Averta"/>
              </a:rPr>
              <a:t>votre </a:t>
            </a:r>
            <a:r>
              <a:rPr lang="fr-FR" sz="2000" b="1" dirty="0">
                <a:solidFill>
                  <a:srgbClr val="53585F"/>
                </a:solidFill>
                <a:sym typeface="Averta"/>
              </a:rPr>
              <a:t>disposition des outils et des solutions pour  vous accompagner dans vos actions de communication :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65188" y="3907591"/>
            <a:ext cx="11337322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fr-FR" b="1" dirty="0" smtClean="0">
                <a:solidFill>
                  <a:srgbClr val="FF0000"/>
                </a:solidFill>
              </a:rPr>
              <a:t>WEB :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formation </a:t>
            </a:r>
            <a:r>
              <a:rPr lang="fr-FR" sz="2400" dirty="0" err="1" smtClean="0"/>
              <a:t>Ksup</a:t>
            </a:r>
            <a:r>
              <a:rPr lang="fr-FR" sz="2400" dirty="0" smtClean="0"/>
              <a:t> pour alimenter votre site Internet mis en avant d’une actualité (page accueil, carrousel, à la Une)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développement d’une fonctionnalité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Statistiques et indicateurs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conseils spécifiques en développement web, application …</a:t>
            </a:r>
          </a:p>
          <a:p>
            <a:pPr lvl="1" indent="0"/>
            <a:endParaRPr lang="fr-FR" sz="2400" dirty="0" smtClean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2468518" y="6998434"/>
            <a:ext cx="8677703" cy="1535736"/>
            <a:chOff x="2468518" y="6998434"/>
            <a:chExt cx="8677703" cy="1535736"/>
          </a:xfrm>
        </p:grpSpPr>
        <p:sp>
          <p:nvSpPr>
            <p:cNvPr id="9" name="Rectangle 8"/>
            <p:cNvSpPr/>
            <p:nvPr/>
          </p:nvSpPr>
          <p:spPr>
            <a:xfrm>
              <a:off x="4244426" y="7474980"/>
              <a:ext cx="69017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fr-FR" sz="2400" b="1" dirty="0">
                  <a:solidFill>
                    <a:schemeClr val="bg1">
                      <a:lumMod val="50000"/>
                    </a:schemeClr>
                  </a:solidFill>
                </a:rPr>
                <a:t>&gt; Elsa ROMANIELLO </a:t>
              </a:r>
              <a:r>
                <a:rPr lang="fr-FR" sz="2400" b="1" dirty="0" smtClean="0">
                  <a:solidFill>
                    <a:schemeClr val="bg1">
                      <a:lumMod val="50000"/>
                    </a:schemeClr>
                  </a:solidFill>
                </a:rPr>
                <a:t>ou Antoine VERRIER</a:t>
              </a:r>
              <a:endParaRPr lang="fr-FR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2468518" y="6998434"/>
              <a:ext cx="1565364" cy="1535736"/>
              <a:chOff x="6128208" y="4509691"/>
              <a:chExt cx="748383" cy="734218"/>
            </a:xfrm>
          </p:grpSpPr>
          <p:sp>
            <p:nvSpPr>
              <p:cNvPr id="10" name="Freeform 37"/>
              <p:cNvSpPr>
                <a:spLocks/>
              </p:cNvSpPr>
              <p:nvPr/>
            </p:nvSpPr>
            <p:spPr bwMode="auto">
              <a:xfrm>
                <a:off x="6461085" y="4509691"/>
                <a:ext cx="83810" cy="112140"/>
              </a:xfrm>
              <a:custGeom>
                <a:avLst/>
                <a:gdLst>
                  <a:gd name="T0" fmla="*/ 15 w 30"/>
                  <a:gd name="T1" fmla="*/ 40 h 40"/>
                  <a:gd name="T2" fmla="*/ 30 w 30"/>
                  <a:gd name="T3" fmla="*/ 25 h 40"/>
                  <a:gd name="T4" fmla="*/ 30 w 30"/>
                  <a:gd name="T5" fmla="*/ 15 h 40"/>
                  <a:gd name="T6" fmla="*/ 15 w 30"/>
                  <a:gd name="T7" fmla="*/ 0 h 40"/>
                  <a:gd name="T8" fmla="*/ 0 w 30"/>
                  <a:gd name="T9" fmla="*/ 15 h 40"/>
                  <a:gd name="T10" fmla="*/ 0 w 30"/>
                  <a:gd name="T11" fmla="*/ 25 h 40"/>
                  <a:gd name="T12" fmla="*/ 15 w 30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0">
                    <a:moveTo>
                      <a:pt x="15" y="40"/>
                    </a:moveTo>
                    <a:cubicBezTo>
                      <a:pt x="23" y="40"/>
                      <a:pt x="30" y="34"/>
                      <a:pt x="30" y="2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4"/>
                      <a:pt x="7" y="40"/>
                      <a:pt x="15" y="40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1" name="Freeform 38"/>
              <p:cNvSpPr>
                <a:spLocks/>
              </p:cNvSpPr>
              <p:nvPr/>
            </p:nvSpPr>
            <p:spPr bwMode="auto">
              <a:xfrm>
                <a:off x="6765632" y="4805976"/>
                <a:ext cx="110959" cy="83810"/>
              </a:xfrm>
              <a:custGeom>
                <a:avLst/>
                <a:gdLst>
                  <a:gd name="T0" fmla="*/ 25 w 40"/>
                  <a:gd name="T1" fmla="*/ 0 h 30"/>
                  <a:gd name="T2" fmla="*/ 15 w 40"/>
                  <a:gd name="T3" fmla="*/ 0 h 30"/>
                  <a:gd name="T4" fmla="*/ 0 w 40"/>
                  <a:gd name="T5" fmla="*/ 15 h 30"/>
                  <a:gd name="T6" fmla="*/ 15 w 40"/>
                  <a:gd name="T7" fmla="*/ 30 h 30"/>
                  <a:gd name="T8" fmla="*/ 25 w 40"/>
                  <a:gd name="T9" fmla="*/ 30 h 30"/>
                  <a:gd name="T10" fmla="*/ 40 w 40"/>
                  <a:gd name="T11" fmla="*/ 15 h 30"/>
                  <a:gd name="T12" fmla="*/ 25 w 4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0">
                    <a:moveTo>
                      <a:pt x="2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33" y="30"/>
                      <a:pt x="40" y="23"/>
                      <a:pt x="40" y="15"/>
                    </a:cubicBezTo>
                    <a:cubicBezTo>
                      <a:pt x="40" y="6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2" name="Freeform 39"/>
              <p:cNvSpPr>
                <a:spLocks/>
              </p:cNvSpPr>
              <p:nvPr/>
            </p:nvSpPr>
            <p:spPr bwMode="auto">
              <a:xfrm>
                <a:off x="6128208" y="4805976"/>
                <a:ext cx="112140" cy="83810"/>
              </a:xfrm>
              <a:custGeom>
                <a:avLst/>
                <a:gdLst>
                  <a:gd name="T0" fmla="*/ 25 w 40"/>
                  <a:gd name="T1" fmla="*/ 0 h 30"/>
                  <a:gd name="T2" fmla="*/ 15 w 40"/>
                  <a:gd name="T3" fmla="*/ 0 h 30"/>
                  <a:gd name="T4" fmla="*/ 0 w 40"/>
                  <a:gd name="T5" fmla="*/ 15 h 30"/>
                  <a:gd name="T6" fmla="*/ 15 w 40"/>
                  <a:gd name="T7" fmla="*/ 30 h 30"/>
                  <a:gd name="T8" fmla="*/ 25 w 40"/>
                  <a:gd name="T9" fmla="*/ 30 h 30"/>
                  <a:gd name="T10" fmla="*/ 40 w 40"/>
                  <a:gd name="T11" fmla="*/ 15 h 30"/>
                  <a:gd name="T12" fmla="*/ 25 w 4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0">
                    <a:moveTo>
                      <a:pt x="2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33" y="30"/>
                      <a:pt x="40" y="23"/>
                      <a:pt x="40" y="15"/>
                    </a:cubicBezTo>
                    <a:cubicBezTo>
                      <a:pt x="40" y="6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3" name="Freeform 40"/>
              <p:cNvSpPr>
                <a:spLocks/>
              </p:cNvSpPr>
              <p:nvPr/>
            </p:nvSpPr>
            <p:spPr bwMode="auto">
              <a:xfrm>
                <a:off x="6667658" y="4595862"/>
                <a:ext cx="110959" cy="112140"/>
              </a:xfrm>
              <a:custGeom>
                <a:avLst/>
                <a:gdLst>
                  <a:gd name="T0" fmla="*/ 34 w 40"/>
                  <a:gd name="T1" fmla="*/ 6 h 40"/>
                  <a:gd name="T2" fmla="*/ 13 w 40"/>
                  <a:gd name="T3" fmla="*/ 6 h 40"/>
                  <a:gd name="T4" fmla="*/ 6 w 40"/>
                  <a:gd name="T5" fmla="*/ 13 h 40"/>
                  <a:gd name="T6" fmla="*/ 6 w 40"/>
                  <a:gd name="T7" fmla="*/ 34 h 40"/>
                  <a:gd name="T8" fmla="*/ 27 w 40"/>
                  <a:gd name="T9" fmla="*/ 34 h 40"/>
                  <a:gd name="T10" fmla="*/ 34 w 40"/>
                  <a:gd name="T11" fmla="*/ 27 h 40"/>
                  <a:gd name="T12" fmla="*/ 34 w 40"/>
                  <a:gd name="T13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0">
                    <a:moveTo>
                      <a:pt x="34" y="6"/>
                    </a:moveTo>
                    <a:cubicBezTo>
                      <a:pt x="28" y="0"/>
                      <a:pt x="19" y="0"/>
                      <a:pt x="13" y="6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19"/>
                      <a:pt x="0" y="28"/>
                      <a:pt x="6" y="34"/>
                    </a:cubicBezTo>
                    <a:cubicBezTo>
                      <a:pt x="12" y="40"/>
                      <a:pt x="21" y="40"/>
                      <a:pt x="27" y="34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40" y="21"/>
                      <a:pt x="40" y="12"/>
                      <a:pt x="34" y="6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4" name="Freeform 41"/>
              <p:cNvSpPr>
                <a:spLocks/>
              </p:cNvSpPr>
              <p:nvPr/>
            </p:nvSpPr>
            <p:spPr bwMode="auto">
              <a:xfrm>
                <a:off x="6226183" y="4595862"/>
                <a:ext cx="112140" cy="112140"/>
              </a:xfrm>
              <a:custGeom>
                <a:avLst/>
                <a:gdLst>
                  <a:gd name="T0" fmla="*/ 34 w 40"/>
                  <a:gd name="T1" fmla="*/ 34 h 40"/>
                  <a:gd name="T2" fmla="*/ 34 w 40"/>
                  <a:gd name="T3" fmla="*/ 13 h 40"/>
                  <a:gd name="T4" fmla="*/ 27 w 40"/>
                  <a:gd name="T5" fmla="*/ 6 h 40"/>
                  <a:gd name="T6" fmla="*/ 5 w 40"/>
                  <a:gd name="T7" fmla="*/ 6 h 40"/>
                  <a:gd name="T8" fmla="*/ 5 w 40"/>
                  <a:gd name="T9" fmla="*/ 27 h 40"/>
                  <a:gd name="T10" fmla="*/ 12 w 40"/>
                  <a:gd name="T11" fmla="*/ 34 h 40"/>
                  <a:gd name="T12" fmla="*/ 34 w 40"/>
                  <a:gd name="T13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0">
                    <a:moveTo>
                      <a:pt x="34" y="34"/>
                    </a:moveTo>
                    <a:cubicBezTo>
                      <a:pt x="40" y="28"/>
                      <a:pt x="40" y="19"/>
                      <a:pt x="34" y="13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1" y="0"/>
                      <a:pt x="11" y="0"/>
                      <a:pt x="5" y="6"/>
                    </a:cubicBezTo>
                    <a:cubicBezTo>
                      <a:pt x="0" y="12"/>
                      <a:pt x="0" y="21"/>
                      <a:pt x="5" y="27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8" y="40"/>
                      <a:pt x="28" y="40"/>
                      <a:pt x="34" y="34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5" name="Freeform 42"/>
              <p:cNvSpPr>
                <a:spLocks noEditPoints="1"/>
              </p:cNvSpPr>
              <p:nvPr/>
            </p:nvSpPr>
            <p:spPr bwMode="auto">
              <a:xfrm>
                <a:off x="6250971" y="4657243"/>
                <a:ext cx="502856" cy="586666"/>
              </a:xfrm>
              <a:custGeom>
                <a:avLst/>
                <a:gdLst>
                  <a:gd name="T0" fmla="*/ 90 w 180"/>
                  <a:gd name="T1" fmla="*/ 0 h 210"/>
                  <a:gd name="T2" fmla="*/ 32 w 180"/>
                  <a:gd name="T3" fmla="*/ 23 h 210"/>
                  <a:gd name="T4" fmla="*/ 32 w 180"/>
                  <a:gd name="T5" fmla="*/ 137 h 210"/>
                  <a:gd name="T6" fmla="*/ 53 w 180"/>
                  <a:gd name="T7" fmla="*/ 173 h 210"/>
                  <a:gd name="T8" fmla="*/ 43 w 180"/>
                  <a:gd name="T9" fmla="*/ 187 h 210"/>
                  <a:gd name="T10" fmla="*/ 58 w 180"/>
                  <a:gd name="T11" fmla="*/ 202 h 210"/>
                  <a:gd name="T12" fmla="*/ 73 w 180"/>
                  <a:gd name="T13" fmla="*/ 202 h 210"/>
                  <a:gd name="T14" fmla="*/ 90 w 180"/>
                  <a:gd name="T15" fmla="*/ 210 h 210"/>
                  <a:gd name="T16" fmla="*/ 107 w 180"/>
                  <a:gd name="T17" fmla="*/ 202 h 210"/>
                  <a:gd name="T18" fmla="*/ 122 w 180"/>
                  <a:gd name="T19" fmla="*/ 202 h 210"/>
                  <a:gd name="T20" fmla="*/ 137 w 180"/>
                  <a:gd name="T21" fmla="*/ 187 h 210"/>
                  <a:gd name="T22" fmla="*/ 127 w 180"/>
                  <a:gd name="T23" fmla="*/ 173 h 210"/>
                  <a:gd name="T24" fmla="*/ 148 w 180"/>
                  <a:gd name="T25" fmla="*/ 137 h 210"/>
                  <a:gd name="T26" fmla="*/ 148 w 180"/>
                  <a:gd name="T27" fmla="*/ 23 h 210"/>
                  <a:gd name="T28" fmla="*/ 90 w 180"/>
                  <a:gd name="T29" fmla="*/ 0 h 210"/>
                  <a:gd name="T30" fmla="*/ 90 w 180"/>
                  <a:gd name="T31" fmla="*/ 30 h 210"/>
                  <a:gd name="T32" fmla="*/ 113 w 180"/>
                  <a:gd name="T33" fmla="*/ 55 h 210"/>
                  <a:gd name="T34" fmla="*/ 90 w 180"/>
                  <a:gd name="T35" fmla="*/ 83 h 210"/>
                  <a:gd name="T36" fmla="*/ 68 w 180"/>
                  <a:gd name="T37" fmla="*/ 55 h 210"/>
                  <a:gd name="T38" fmla="*/ 90 w 180"/>
                  <a:gd name="T39" fmla="*/ 30 h 210"/>
                  <a:gd name="T40" fmla="*/ 134 w 180"/>
                  <a:gd name="T41" fmla="*/ 107 h 210"/>
                  <a:gd name="T42" fmla="*/ 127 w 180"/>
                  <a:gd name="T43" fmla="*/ 116 h 210"/>
                  <a:gd name="T44" fmla="*/ 124 w 180"/>
                  <a:gd name="T45" fmla="*/ 119 h 210"/>
                  <a:gd name="T46" fmla="*/ 98 w 180"/>
                  <a:gd name="T47" fmla="*/ 170 h 210"/>
                  <a:gd name="T48" fmla="*/ 98 w 180"/>
                  <a:gd name="T49" fmla="*/ 172 h 210"/>
                  <a:gd name="T50" fmla="*/ 90 w 180"/>
                  <a:gd name="T51" fmla="*/ 172 h 210"/>
                  <a:gd name="T52" fmla="*/ 83 w 180"/>
                  <a:gd name="T53" fmla="*/ 172 h 210"/>
                  <a:gd name="T54" fmla="*/ 82 w 180"/>
                  <a:gd name="T55" fmla="*/ 170 h 210"/>
                  <a:gd name="T56" fmla="*/ 56 w 180"/>
                  <a:gd name="T57" fmla="*/ 119 h 210"/>
                  <a:gd name="T58" fmla="*/ 53 w 180"/>
                  <a:gd name="T59" fmla="*/ 116 h 210"/>
                  <a:gd name="T60" fmla="*/ 46 w 180"/>
                  <a:gd name="T61" fmla="*/ 107 h 210"/>
                  <a:gd name="T62" fmla="*/ 44 w 180"/>
                  <a:gd name="T63" fmla="*/ 102 h 210"/>
                  <a:gd name="T64" fmla="*/ 49 w 180"/>
                  <a:gd name="T65" fmla="*/ 94 h 210"/>
                  <a:gd name="T66" fmla="*/ 72 w 180"/>
                  <a:gd name="T67" fmla="*/ 89 h 210"/>
                  <a:gd name="T68" fmla="*/ 78 w 180"/>
                  <a:gd name="T69" fmla="*/ 91 h 210"/>
                  <a:gd name="T70" fmla="*/ 90 w 180"/>
                  <a:gd name="T71" fmla="*/ 120 h 210"/>
                  <a:gd name="T72" fmla="*/ 102 w 180"/>
                  <a:gd name="T73" fmla="*/ 91 h 210"/>
                  <a:gd name="T74" fmla="*/ 108 w 180"/>
                  <a:gd name="T75" fmla="*/ 89 h 210"/>
                  <a:gd name="T76" fmla="*/ 131 w 180"/>
                  <a:gd name="T77" fmla="*/ 94 h 210"/>
                  <a:gd name="T78" fmla="*/ 136 w 180"/>
                  <a:gd name="T79" fmla="*/ 102 h 210"/>
                  <a:gd name="T80" fmla="*/ 134 w 180"/>
                  <a:gd name="T81" fmla="*/ 10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210">
                    <a:moveTo>
                      <a:pt x="90" y="0"/>
                    </a:moveTo>
                    <a:cubicBezTo>
                      <a:pt x="68" y="0"/>
                      <a:pt x="48" y="8"/>
                      <a:pt x="32" y="23"/>
                    </a:cubicBezTo>
                    <a:cubicBezTo>
                      <a:pt x="0" y="55"/>
                      <a:pt x="0" y="106"/>
                      <a:pt x="32" y="137"/>
                    </a:cubicBezTo>
                    <a:cubicBezTo>
                      <a:pt x="43" y="148"/>
                      <a:pt x="51" y="153"/>
                      <a:pt x="53" y="173"/>
                    </a:cubicBezTo>
                    <a:cubicBezTo>
                      <a:pt x="47" y="175"/>
                      <a:pt x="43" y="181"/>
                      <a:pt x="43" y="187"/>
                    </a:cubicBezTo>
                    <a:cubicBezTo>
                      <a:pt x="43" y="195"/>
                      <a:pt x="50" y="202"/>
                      <a:pt x="58" y="202"/>
                    </a:cubicBezTo>
                    <a:cubicBezTo>
                      <a:pt x="73" y="202"/>
                      <a:pt x="73" y="202"/>
                      <a:pt x="73" y="202"/>
                    </a:cubicBezTo>
                    <a:cubicBezTo>
                      <a:pt x="77" y="207"/>
                      <a:pt x="83" y="210"/>
                      <a:pt x="90" y="210"/>
                    </a:cubicBezTo>
                    <a:cubicBezTo>
                      <a:pt x="97" y="210"/>
                      <a:pt x="103" y="207"/>
                      <a:pt x="107" y="202"/>
                    </a:cubicBezTo>
                    <a:cubicBezTo>
                      <a:pt x="122" y="202"/>
                      <a:pt x="122" y="202"/>
                      <a:pt x="122" y="202"/>
                    </a:cubicBezTo>
                    <a:cubicBezTo>
                      <a:pt x="130" y="202"/>
                      <a:pt x="137" y="195"/>
                      <a:pt x="137" y="187"/>
                    </a:cubicBezTo>
                    <a:cubicBezTo>
                      <a:pt x="137" y="181"/>
                      <a:pt x="133" y="175"/>
                      <a:pt x="127" y="173"/>
                    </a:cubicBezTo>
                    <a:cubicBezTo>
                      <a:pt x="129" y="153"/>
                      <a:pt x="137" y="148"/>
                      <a:pt x="148" y="137"/>
                    </a:cubicBezTo>
                    <a:cubicBezTo>
                      <a:pt x="180" y="106"/>
                      <a:pt x="180" y="55"/>
                      <a:pt x="148" y="23"/>
                    </a:cubicBezTo>
                    <a:cubicBezTo>
                      <a:pt x="132" y="8"/>
                      <a:pt x="112" y="0"/>
                      <a:pt x="90" y="0"/>
                    </a:cubicBezTo>
                    <a:close/>
                    <a:moveTo>
                      <a:pt x="90" y="30"/>
                    </a:moveTo>
                    <a:cubicBezTo>
                      <a:pt x="103" y="30"/>
                      <a:pt x="113" y="40"/>
                      <a:pt x="113" y="55"/>
                    </a:cubicBezTo>
                    <a:cubicBezTo>
                      <a:pt x="113" y="69"/>
                      <a:pt x="102" y="83"/>
                      <a:pt x="90" y="83"/>
                    </a:cubicBezTo>
                    <a:cubicBezTo>
                      <a:pt x="78" y="83"/>
                      <a:pt x="68" y="69"/>
                      <a:pt x="68" y="55"/>
                    </a:cubicBezTo>
                    <a:cubicBezTo>
                      <a:pt x="68" y="40"/>
                      <a:pt x="77" y="30"/>
                      <a:pt x="90" y="30"/>
                    </a:cubicBezTo>
                    <a:close/>
                    <a:moveTo>
                      <a:pt x="134" y="107"/>
                    </a:moveTo>
                    <a:cubicBezTo>
                      <a:pt x="132" y="110"/>
                      <a:pt x="130" y="113"/>
                      <a:pt x="127" y="116"/>
                    </a:cubicBezTo>
                    <a:cubicBezTo>
                      <a:pt x="126" y="117"/>
                      <a:pt x="125" y="118"/>
                      <a:pt x="124" y="119"/>
                    </a:cubicBezTo>
                    <a:cubicBezTo>
                      <a:pt x="114" y="129"/>
                      <a:pt x="101" y="141"/>
                      <a:pt x="98" y="170"/>
                    </a:cubicBezTo>
                    <a:cubicBezTo>
                      <a:pt x="98" y="172"/>
                      <a:pt x="98" y="172"/>
                      <a:pt x="98" y="172"/>
                    </a:cubicBezTo>
                    <a:cubicBezTo>
                      <a:pt x="90" y="172"/>
                      <a:pt x="90" y="172"/>
                      <a:pt x="90" y="172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82" y="170"/>
                      <a:pt x="82" y="170"/>
                      <a:pt x="82" y="170"/>
                    </a:cubicBezTo>
                    <a:cubicBezTo>
                      <a:pt x="80" y="141"/>
                      <a:pt x="67" y="129"/>
                      <a:pt x="56" y="119"/>
                    </a:cubicBezTo>
                    <a:cubicBezTo>
                      <a:pt x="55" y="118"/>
                      <a:pt x="54" y="117"/>
                      <a:pt x="53" y="116"/>
                    </a:cubicBezTo>
                    <a:cubicBezTo>
                      <a:pt x="50" y="113"/>
                      <a:pt x="48" y="110"/>
                      <a:pt x="46" y="107"/>
                    </a:cubicBezTo>
                    <a:cubicBezTo>
                      <a:pt x="45" y="105"/>
                      <a:pt x="44" y="102"/>
                      <a:pt x="44" y="102"/>
                    </a:cubicBezTo>
                    <a:cubicBezTo>
                      <a:pt x="44" y="98"/>
                      <a:pt x="46" y="95"/>
                      <a:pt x="49" y="94"/>
                    </a:cubicBezTo>
                    <a:cubicBezTo>
                      <a:pt x="49" y="94"/>
                      <a:pt x="68" y="90"/>
                      <a:pt x="72" y="89"/>
                    </a:cubicBezTo>
                    <a:cubicBezTo>
                      <a:pt x="75" y="89"/>
                      <a:pt x="77" y="89"/>
                      <a:pt x="78" y="91"/>
                    </a:cubicBezTo>
                    <a:cubicBezTo>
                      <a:pt x="79" y="94"/>
                      <a:pt x="88" y="115"/>
                      <a:pt x="90" y="120"/>
                    </a:cubicBezTo>
                    <a:cubicBezTo>
                      <a:pt x="92" y="115"/>
                      <a:pt x="101" y="94"/>
                      <a:pt x="102" y="91"/>
                    </a:cubicBezTo>
                    <a:cubicBezTo>
                      <a:pt x="103" y="89"/>
                      <a:pt x="105" y="89"/>
                      <a:pt x="108" y="89"/>
                    </a:cubicBezTo>
                    <a:cubicBezTo>
                      <a:pt x="112" y="90"/>
                      <a:pt x="131" y="94"/>
                      <a:pt x="131" y="94"/>
                    </a:cubicBezTo>
                    <a:cubicBezTo>
                      <a:pt x="134" y="95"/>
                      <a:pt x="136" y="98"/>
                      <a:pt x="136" y="102"/>
                    </a:cubicBezTo>
                    <a:cubicBezTo>
                      <a:pt x="136" y="102"/>
                      <a:pt x="136" y="105"/>
                      <a:pt x="134" y="107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</p:grpSp>
      </p:grp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10788671" y="371709"/>
            <a:ext cx="1761292" cy="1756535"/>
          </a:xfrm>
          <a:custGeom>
            <a:avLst/>
            <a:gdLst>
              <a:gd name="T0" fmla="*/ 117 w 156"/>
              <a:gd name="T1" fmla="*/ 134 h 156"/>
              <a:gd name="T2" fmla="*/ 106 w 156"/>
              <a:gd name="T3" fmla="*/ 132 h 156"/>
              <a:gd name="T4" fmla="*/ 102 w 156"/>
              <a:gd name="T5" fmla="*/ 125 h 156"/>
              <a:gd name="T6" fmla="*/ 107 w 156"/>
              <a:gd name="T7" fmla="*/ 127 h 156"/>
              <a:gd name="T8" fmla="*/ 126 w 156"/>
              <a:gd name="T9" fmla="*/ 126 h 156"/>
              <a:gd name="T10" fmla="*/ 129 w 156"/>
              <a:gd name="T11" fmla="*/ 90 h 156"/>
              <a:gd name="T12" fmla="*/ 102 w 156"/>
              <a:gd name="T13" fmla="*/ 112 h 156"/>
              <a:gd name="T14" fmla="*/ 96 w 156"/>
              <a:gd name="T15" fmla="*/ 111 h 156"/>
              <a:gd name="T16" fmla="*/ 104 w 156"/>
              <a:gd name="T17" fmla="*/ 100 h 156"/>
              <a:gd name="T18" fmla="*/ 76 w 156"/>
              <a:gd name="T19" fmla="*/ 114 h 156"/>
              <a:gd name="T20" fmla="*/ 57 w 156"/>
              <a:gd name="T21" fmla="*/ 105 h 156"/>
              <a:gd name="T22" fmla="*/ 20 w 156"/>
              <a:gd name="T23" fmla="*/ 113 h 156"/>
              <a:gd name="T24" fmla="*/ 48 w 156"/>
              <a:gd name="T25" fmla="*/ 139 h 156"/>
              <a:gd name="T26" fmla="*/ 77 w 156"/>
              <a:gd name="T27" fmla="*/ 133 h 156"/>
              <a:gd name="T28" fmla="*/ 78 w 156"/>
              <a:gd name="T29" fmla="*/ 146 h 156"/>
              <a:gd name="T30" fmla="*/ 124 w 156"/>
              <a:gd name="T31" fmla="*/ 41 h 156"/>
              <a:gd name="T32" fmla="*/ 101 w 156"/>
              <a:gd name="T33" fmla="*/ 41 h 156"/>
              <a:gd name="T34" fmla="*/ 40 w 156"/>
              <a:gd name="T35" fmla="*/ 82 h 156"/>
              <a:gd name="T36" fmla="*/ 40 w 156"/>
              <a:gd name="T37" fmla="*/ 59 h 156"/>
              <a:gd name="T38" fmla="*/ 40 w 156"/>
              <a:gd name="T39" fmla="*/ 82 h 156"/>
              <a:gd name="T40" fmla="*/ 76 w 156"/>
              <a:gd name="T41" fmla="*/ 123 h 156"/>
              <a:gd name="T42" fmla="*/ 99 w 156"/>
              <a:gd name="T43" fmla="*/ 123 h 156"/>
              <a:gd name="T44" fmla="*/ 13 w 156"/>
              <a:gd name="T45" fmla="*/ 97 h 156"/>
              <a:gd name="T46" fmla="*/ 21 w 156"/>
              <a:gd name="T47" fmla="*/ 42 h 156"/>
              <a:gd name="T48" fmla="*/ 35 w 156"/>
              <a:gd name="T49" fmla="*/ 56 h 156"/>
              <a:gd name="T50" fmla="*/ 40 w 156"/>
              <a:gd name="T51" fmla="*/ 56 h 156"/>
              <a:gd name="T52" fmla="*/ 66 w 156"/>
              <a:gd name="T53" fmla="*/ 49 h 156"/>
              <a:gd name="T54" fmla="*/ 50 w 156"/>
              <a:gd name="T55" fmla="*/ 59 h 156"/>
              <a:gd name="T56" fmla="*/ 67 w 156"/>
              <a:gd name="T57" fmla="*/ 55 h 156"/>
              <a:gd name="T58" fmla="*/ 92 w 156"/>
              <a:gd name="T59" fmla="*/ 61 h 156"/>
              <a:gd name="T60" fmla="*/ 107 w 156"/>
              <a:gd name="T61" fmla="*/ 93 h 156"/>
              <a:gd name="T62" fmla="*/ 59 w 156"/>
              <a:gd name="T63" fmla="*/ 100 h 156"/>
              <a:gd name="T64" fmla="*/ 48 w 156"/>
              <a:gd name="T65" fmla="*/ 82 h 156"/>
              <a:gd name="T66" fmla="*/ 52 w 156"/>
              <a:gd name="T67" fmla="*/ 100 h 156"/>
              <a:gd name="T68" fmla="*/ 33 w 156"/>
              <a:gd name="T69" fmla="*/ 83 h 156"/>
              <a:gd name="T70" fmla="*/ 20 w 156"/>
              <a:gd name="T71" fmla="*/ 96 h 156"/>
              <a:gd name="T72" fmla="*/ 13 w 156"/>
              <a:gd name="T73" fmla="*/ 97 h 156"/>
              <a:gd name="T74" fmla="*/ 117 w 156"/>
              <a:gd name="T75" fmla="*/ 79 h 156"/>
              <a:gd name="T76" fmla="*/ 114 w 156"/>
              <a:gd name="T77" fmla="*/ 91 h 156"/>
              <a:gd name="T78" fmla="*/ 118 w 156"/>
              <a:gd name="T79" fmla="*/ 73 h 156"/>
              <a:gd name="T80" fmla="*/ 113 w 156"/>
              <a:gd name="T81" fmla="*/ 55 h 156"/>
              <a:gd name="T82" fmla="*/ 95 w 156"/>
              <a:gd name="T83" fmla="*/ 57 h 156"/>
              <a:gd name="T84" fmla="*/ 98 w 156"/>
              <a:gd name="T85" fmla="*/ 44 h 156"/>
              <a:gd name="T86" fmla="*/ 98 w 156"/>
              <a:gd name="T87" fmla="*/ 39 h 156"/>
              <a:gd name="T88" fmla="*/ 40 w 156"/>
              <a:gd name="T89" fmla="*/ 38 h 156"/>
              <a:gd name="T90" fmla="*/ 78 w 156"/>
              <a:gd name="T91" fmla="*/ 10 h 156"/>
              <a:gd name="T92" fmla="*/ 104 w 156"/>
              <a:gd name="T93" fmla="*/ 29 h 156"/>
              <a:gd name="T94" fmla="*/ 97 w 156"/>
              <a:gd name="T95" fmla="*/ 13 h 156"/>
              <a:gd name="T96" fmla="*/ 133 w 156"/>
              <a:gd name="T97" fmla="*/ 39 h 156"/>
              <a:gd name="T98" fmla="*/ 127 w 156"/>
              <a:gd name="T99" fmla="*/ 41 h 156"/>
              <a:gd name="T100" fmla="*/ 137 w 156"/>
              <a:gd name="T101" fmla="*/ 46 h 156"/>
              <a:gd name="T102" fmla="*/ 130 w 156"/>
              <a:gd name="T103" fmla="*/ 84 h 156"/>
              <a:gd name="T104" fmla="*/ 146 w 156"/>
              <a:gd name="T105" fmla="*/ 78 h 156"/>
              <a:gd name="T106" fmla="*/ 133 w 156"/>
              <a:gd name="T107" fmla="*/ 88 h 156"/>
              <a:gd name="T108" fmla="*/ 18 w 156"/>
              <a:gd name="T109" fmla="*/ 102 h 156"/>
              <a:gd name="T110" fmla="*/ 17 w 156"/>
              <a:gd name="T111" fmla="*/ 106 h 156"/>
              <a:gd name="T112" fmla="*/ 25 w 156"/>
              <a:gd name="T113" fmla="*/ 37 h 156"/>
              <a:gd name="T114" fmla="*/ 36 w 156"/>
              <a:gd name="T115" fmla="*/ 25 h 156"/>
              <a:gd name="T116" fmla="*/ 25 w 156"/>
              <a:gd name="T117" fmla="*/ 37 h 156"/>
              <a:gd name="T118" fmla="*/ 78 w 156"/>
              <a:gd name="T119" fmla="*/ 156 h 156"/>
              <a:gd name="T120" fmla="*/ 0 w 156"/>
              <a:gd name="T121" fmla="*/ 78 h 156"/>
              <a:gd name="T122" fmla="*/ 78 w 156"/>
              <a:gd name="T123" fmla="*/ 0 h 156"/>
              <a:gd name="T124" fmla="*/ 156 w 156"/>
              <a:gd name="T125" fmla="*/ 7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6" h="156">
                <a:moveTo>
                  <a:pt x="78" y="146"/>
                </a:moveTo>
                <a:cubicBezTo>
                  <a:pt x="92" y="146"/>
                  <a:pt x="106" y="141"/>
                  <a:pt x="117" y="134"/>
                </a:cubicBezTo>
                <a:cubicBezTo>
                  <a:pt x="113" y="133"/>
                  <a:pt x="110" y="133"/>
                  <a:pt x="106" y="132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104" y="131"/>
                  <a:pt x="102" y="131"/>
                  <a:pt x="100" y="130"/>
                </a:cubicBezTo>
                <a:cubicBezTo>
                  <a:pt x="101" y="129"/>
                  <a:pt x="102" y="127"/>
                  <a:pt x="102" y="125"/>
                </a:cubicBezTo>
                <a:cubicBezTo>
                  <a:pt x="104" y="126"/>
                  <a:pt x="106" y="126"/>
                  <a:pt x="107" y="127"/>
                </a:cubicBezTo>
                <a:cubicBezTo>
                  <a:pt x="107" y="127"/>
                  <a:pt x="107" y="127"/>
                  <a:pt x="107" y="127"/>
                </a:cubicBezTo>
                <a:cubicBezTo>
                  <a:pt x="112" y="128"/>
                  <a:pt x="117" y="128"/>
                  <a:pt x="123" y="129"/>
                </a:cubicBezTo>
                <a:cubicBezTo>
                  <a:pt x="124" y="128"/>
                  <a:pt x="125" y="127"/>
                  <a:pt x="126" y="126"/>
                </a:cubicBezTo>
                <a:cubicBezTo>
                  <a:pt x="131" y="120"/>
                  <a:pt x="136" y="114"/>
                  <a:pt x="139" y="107"/>
                </a:cubicBezTo>
                <a:cubicBezTo>
                  <a:pt x="137" y="102"/>
                  <a:pt x="134" y="96"/>
                  <a:pt x="129" y="90"/>
                </a:cubicBezTo>
                <a:cubicBezTo>
                  <a:pt x="124" y="93"/>
                  <a:pt x="118" y="96"/>
                  <a:pt x="111" y="98"/>
                </a:cubicBezTo>
                <a:cubicBezTo>
                  <a:pt x="108" y="103"/>
                  <a:pt x="106" y="107"/>
                  <a:pt x="102" y="112"/>
                </a:cubicBezTo>
                <a:cubicBezTo>
                  <a:pt x="101" y="113"/>
                  <a:pt x="101" y="114"/>
                  <a:pt x="100" y="115"/>
                </a:cubicBezTo>
                <a:cubicBezTo>
                  <a:pt x="99" y="113"/>
                  <a:pt x="97" y="112"/>
                  <a:pt x="96" y="111"/>
                </a:cubicBezTo>
                <a:cubicBezTo>
                  <a:pt x="97" y="110"/>
                  <a:pt x="97" y="109"/>
                  <a:pt x="98" y="108"/>
                </a:cubicBezTo>
                <a:cubicBezTo>
                  <a:pt x="100" y="106"/>
                  <a:pt x="102" y="103"/>
                  <a:pt x="104" y="100"/>
                </a:cubicBezTo>
                <a:cubicBezTo>
                  <a:pt x="92" y="102"/>
                  <a:pt x="79" y="104"/>
                  <a:pt x="64" y="105"/>
                </a:cubicBezTo>
                <a:cubicBezTo>
                  <a:pt x="68" y="108"/>
                  <a:pt x="72" y="111"/>
                  <a:pt x="76" y="114"/>
                </a:cubicBezTo>
                <a:cubicBezTo>
                  <a:pt x="75" y="115"/>
                  <a:pt x="74" y="117"/>
                  <a:pt x="74" y="119"/>
                </a:cubicBezTo>
                <a:cubicBezTo>
                  <a:pt x="67" y="115"/>
                  <a:pt x="62" y="110"/>
                  <a:pt x="57" y="105"/>
                </a:cubicBezTo>
                <a:cubicBezTo>
                  <a:pt x="46" y="105"/>
                  <a:pt x="35" y="104"/>
                  <a:pt x="23" y="103"/>
                </a:cubicBezTo>
                <a:cubicBezTo>
                  <a:pt x="22" y="106"/>
                  <a:pt x="21" y="110"/>
                  <a:pt x="20" y="113"/>
                </a:cubicBezTo>
                <a:cubicBezTo>
                  <a:pt x="23" y="118"/>
                  <a:pt x="27" y="122"/>
                  <a:pt x="30" y="126"/>
                </a:cubicBezTo>
                <a:cubicBezTo>
                  <a:pt x="35" y="131"/>
                  <a:pt x="41" y="135"/>
                  <a:pt x="48" y="139"/>
                </a:cubicBezTo>
                <a:cubicBezTo>
                  <a:pt x="58" y="137"/>
                  <a:pt x="67" y="133"/>
                  <a:pt x="74" y="129"/>
                </a:cubicBezTo>
                <a:cubicBezTo>
                  <a:pt x="75" y="131"/>
                  <a:pt x="76" y="132"/>
                  <a:pt x="77" y="133"/>
                </a:cubicBezTo>
                <a:cubicBezTo>
                  <a:pt x="71" y="137"/>
                  <a:pt x="64" y="140"/>
                  <a:pt x="56" y="142"/>
                </a:cubicBezTo>
                <a:cubicBezTo>
                  <a:pt x="63" y="144"/>
                  <a:pt x="70" y="146"/>
                  <a:pt x="78" y="146"/>
                </a:cubicBezTo>
                <a:close/>
                <a:moveTo>
                  <a:pt x="112" y="52"/>
                </a:moveTo>
                <a:cubicBezTo>
                  <a:pt x="118" y="52"/>
                  <a:pt x="124" y="47"/>
                  <a:pt x="124" y="41"/>
                </a:cubicBezTo>
                <a:cubicBezTo>
                  <a:pt x="124" y="35"/>
                  <a:pt x="118" y="30"/>
                  <a:pt x="112" y="30"/>
                </a:cubicBezTo>
                <a:cubicBezTo>
                  <a:pt x="106" y="30"/>
                  <a:pt x="101" y="35"/>
                  <a:pt x="101" y="41"/>
                </a:cubicBezTo>
                <a:cubicBezTo>
                  <a:pt x="101" y="47"/>
                  <a:pt x="106" y="52"/>
                  <a:pt x="112" y="52"/>
                </a:cubicBezTo>
                <a:close/>
                <a:moveTo>
                  <a:pt x="40" y="82"/>
                </a:moveTo>
                <a:cubicBezTo>
                  <a:pt x="46" y="82"/>
                  <a:pt x="51" y="76"/>
                  <a:pt x="51" y="70"/>
                </a:cubicBezTo>
                <a:cubicBezTo>
                  <a:pt x="51" y="64"/>
                  <a:pt x="46" y="59"/>
                  <a:pt x="40" y="59"/>
                </a:cubicBezTo>
                <a:cubicBezTo>
                  <a:pt x="34" y="59"/>
                  <a:pt x="28" y="64"/>
                  <a:pt x="28" y="70"/>
                </a:cubicBezTo>
                <a:cubicBezTo>
                  <a:pt x="28" y="76"/>
                  <a:pt x="34" y="82"/>
                  <a:pt x="40" y="82"/>
                </a:cubicBezTo>
                <a:close/>
                <a:moveTo>
                  <a:pt x="88" y="135"/>
                </a:moveTo>
                <a:cubicBezTo>
                  <a:pt x="81" y="135"/>
                  <a:pt x="76" y="129"/>
                  <a:pt x="76" y="123"/>
                </a:cubicBezTo>
                <a:cubicBezTo>
                  <a:pt x="76" y="117"/>
                  <a:pt x="81" y="112"/>
                  <a:pt x="88" y="112"/>
                </a:cubicBezTo>
                <a:cubicBezTo>
                  <a:pt x="94" y="112"/>
                  <a:pt x="99" y="117"/>
                  <a:pt x="99" y="123"/>
                </a:cubicBezTo>
                <a:cubicBezTo>
                  <a:pt x="99" y="129"/>
                  <a:pt x="94" y="135"/>
                  <a:pt x="88" y="135"/>
                </a:cubicBezTo>
                <a:close/>
                <a:moveTo>
                  <a:pt x="13" y="97"/>
                </a:moveTo>
                <a:cubicBezTo>
                  <a:pt x="11" y="91"/>
                  <a:pt x="10" y="84"/>
                  <a:pt x="10" y="78"/>
                </a:cubicBezTo>
                <a:cubicBezTo>
                  <a:pt x="10" y="65"/>
                  <a:pt x="14" y="52"/>
                  <a:pt x="21" y="42"/>
                </a:cubicBezTo>
                <a:cubicBezTo>
                  <a:pt x="25" y="42"/>
                  <a:pt x="30" y="42"/>
                  <a:pt x="34" y="42"/>
                </a:cubicBezTo>
                <a:cubicBezTo>
                  <a:pt x="34" y="47"/>
                  <a:pt x="35" y="52"/>
                  <a:pt x="35" y="56"/>
                </a:cubicBezTo>
                <a:cubicBezTo>
                  <a:pt x="37" y="56"/>
                  <a:pt x="38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1"/>
                  <a:pt x="40" y="47"/>
                  <a:pt x="40" y="43"/>
                </a:cubicBezTo>
                <a:cubicBezTo>
                  <a:pt x="49" y="44"/>
                  <a:pt x="57" y="46"/>
                  <a:pt x="66" y="49"/>
                </a:cubicBezTo>
                <a:cubicBezTo>
                  <a:pt x="65" y="50"/>
                  <a:pt x="65" y="50"/>
                  <a:pt x="65" y="50"/>
                </a:cubicBezTo>
                <a:cubicBezTo>
                  <a:pt x="59" y="53"/>
                  <a:pt x="54" y="56"/>
                  <a:pt x="50" y="59"/>
                </a:cubicBezTo>
                <a:cubicBezTo>
                  <a:pt x="51" y="60"/>
                  <a:pt x="52" y="62"/>
                  <a:pt x="53" y="63"/>
                </a:cubicBezTo>
                <a:cubicBezTo>
                  <a:pt x="57" y="60"/>
                  <a:pt x="62" y="57"/>
                  <a:pt x="67" y="55"/>
                </a:cubicBezTo>
                <a:cubicBezTo>
                  <a:pt x="69" y="54"/>
                  <a:pt x="71" y="53"/>
                  <a:pt x="73" y="52"/>
                </a:cubicBezTo>
                <a:cubicBezTo>
                  <a:pt x="79" y="55"/>
                  <a:pt x="86" y="58"/>
                  <a:pt x="92" y="61"/>
                </a:cubicBezTo>
                <a:cubicBezTo>
                  <a:pt x="99" y="65"/>
                  <a:pt x="106" y="70"/>
                  <a:pt x="113" y="75"/>
                </a:cubicBezTo>
                <a:cubicBezTo>
                  <a:pt x="112" y="81"/>
                  <a:pt x="110" y="87"/>
                  <a:pt x="107" y="93"/>
                </a:cubicBezTo>
                <a:cubicBezTo>
                  <a:pt x="106" y="94"/>
                  <a:pt x="104" y="94"/>
                  <a:pt x="103" y="94"/>
                </a:cubicBezTo>
                <a:cubicBezTo>
                  <a:pt x="90" y="98"/>
                  <a:pt x="76" y="99"/>
                  <a:pt x="59" y="100"/>
                </a:cubicBezTo>
                <a:cubicBezTo>
                  <a:pt x="58" y="99"/>
                  <a:pt x="58" y="98"/>
                  <a:pt x="57" y="97"/>
                </a:cubicBezTo>
                <a:cubicBezTo>
                  <a:pt x="54" y="93"/>
                  <a:pt x="50" y="88"/>
                  <a:pt x="48" y="82"/>
                </a:cubicBezTo>
                <a:cubicBezTo>
                  <a:pt x="46" y="83"/>
                  <a:pt x="45" y="84"/>
                  <a:pt x="43" y="84"/>
                </a:cubicBezTo>
                <a:cubicBezTo>
                  <a:pt x="45" y="90"/>
                  <a:pt x="49" y="95"/>
                  <a:pt x="52" y="100"/>
                </a:cubicBezTo>
                <a:cubicBezTo>
                  <a:pt x="44" y="99"/>
                  <a:pt x="35" y="99"/>
                  <a:pt x="25" y="98"/>
                </a:cubicBezTo>
                <a:cubicBezTo>
                  <a:pt x="27" y="93"/>
                  <a:pt x="30" y="88"/>
                  <a:pt x="33" y="83"/>
                </a:cubicBezTo>
                <a:cubicBezTo>
                  <a:pt x="32" y="82"/>
                  <a:pt x="30" y="81"/>
                  <a:pt x="29" y="80"/>
                </a:cubicBezTo>
                <a:cubicBezTo>
                  <a:pt x="25" y="85"/>
                  <a:pt x="22" y="90"/>
                  <a:pt x="20" y="96"/>
                </a:cubicBezTo>
                <a:cubicBezTo>
                  <a:pt x="20" y="97"/>
                  <a:pt x="20" y="97"/>
                  <a:pt x="20" y="97"/>
                </a:cubicBezTo>
                <a:cubicBezTo>
                  <a:pt x="17" y="97"/>
                  <a:pt x="15" y="97"/>
                  <a:pt x="13" y="97"/>
                </a:cubicBezTo>
                <a:close/>
                <a:moveTo>
                  <a:pt x="114" y="91"/>
                </a:moveTo>
                <a:cubicBezTo>
                  <a:pt x="115" y="87"/>
                  <a:pt x="116" y="83"/>
                  <a:pt x="117" y="79"/>
                </a:cubicBezTo>
                <a:cubicBezTo>
                  <a:pt x="120" y="81"/>
                  <a:pt x="123" y="84"/>
                  <a:pt x="125" y="86"/>
                </a:cubicBezTo>
                <a:cubicBezTo>
                  <a:pt x="122" y="88"/>
                  <a:pt x="118" y="90"/>
                  <a:pt x="114" y="91"/>
                </a:cubicBezTo>
                <a:close/>
                <a:moveTo>
                  <a:pt x="130" y="84"/>
                </a:moveTo>
                <a:cubicBezTo>
                  <a:pt x="126" y="80"/>
                  <a:pt x="123" y="76"/>
                  <a:pt x="118" y="73"/>
                </a:cubicBezTo>
                <a:cubicBezTo>
                  <a:pt x="119" y="67"/>
                  <a:pt x="119" y="60"/>
                  <a:pt x="118" y="54"/>
                </a:cubicBezTo>
                <a:cubicBezTo>
                  <a:pt x="117" y="55"/>
                  <a:pt x="115" y="55"/>
                  <a:pt x="113" y="55"/>
                </a:cubicBezTo>
                <a:cubicBezTo>
                  <a:pt x="114" y="60"/>
                  <a:pt x="114" y="64"/>
                  <a:pt x="113" y="69"/>
                </a:cubicBezTo>
                <a:cubicBezTo>
                  <a:pt x="108" y="65"/>
                  <a:pt x="101" y="60"/>
                  <a:pt x="95" y="57"/>
                </a:cubicBezTo>
                <a:cubicBezTo>
                  <a:pt x="90" y="54"/>
                  <a:pt x="85" y="51"/>
                  <a:pt x="80" y="49"/>
                </a:cubicBezTo>
                <a:cubicBezTo>
                  <a:pt x="86" y="47"/>
                  <a:pt x="92" y="45"/>
                  <a:pt x="98" y="44"/>
                </a:cubicBezTo>
                <a:cubicBezTo>
                  <a:pt x="98" y="43"/>
                  <a:pt x="98" y="42"/>
                  <a:pt x="98" y="41"/>
                </a:cubicBezTo>
                <a:cubicBezTo>
                  <a:pt x="98" y="40"/>
                  <a:pt x="98" y="40"/>
                  <a:pt x="98" y="39"/>
                </a:cubicBezTo>
                <a:cubicBezTo>
                  <a:pt x="89" y="40"/>
                  <a:pt x="81" y="43"/>
                  <a:pt x="73" y="46"/>
                </a:cubicBezTo>
                <a:cubicBezTo>
                  <a:pt x="62" y="42"/>
                  <a:pt x="51" y="39"/>
                  <a:pt x="40" y="38"/>
                </a:cubicBezTo>
                <a:cubicBezTo>
                  <a:pt x="40" y="32"/>
                  <a:pt x="41" y="27"/>
                  <a:pt x="42" y="21"/>
                </a:cubicBezTo>
                <a:cubicBezTo>
                  <a:pt x="53" y="14"/>
                  <a:pt x="65" y="10"/>
                  <a:pt x="78" y="10"/>
                </a:cubicBezTo>
                <a:cubicBezTo>
                  <a:pt x="80" y="10"/>
                  <a:pt x="82" y="11"/>
                  <a:pt x="84" y="11"/>
                </a:cubicBezTo>
                <a:cubicBezTo>
                  <a:pt x="92" y="15"/>
                  <a:pt x="99" y="22"/>
                  <a:pt x="104" y="29"/>
                </a:cubicBezTo>
                <a:cubicBezTo>
                  <a:pt x="105" y="28"/>
                  <a:pt x="107" y="27"/>
                  <a:pt x="109" y="27"/>
                </a:cubicBezTo>
                <a:cubicBezTo>
                  <a:pt x="105" y="22"/>
                  <a:pt x="101" y="17"/>
                  <a:pt x="97" y="13"/>
                </a:cubicBezTo>
                <a:cubicBezTo>
                  <a:pt x="108" y="16"/>
                  <a:pt x="118" y="22"/>
                  <a:pt x="126" y="30"/>
                </a:cubicBezTo>
                <a:cubicBezTo>
                  <a:pt x="129" y="33"/>
                  <a:pt x="131" y="36"/>
                  <a:pt x="133" y="39"/>
                </a:cubicBezTo>
                <a:cubicBezTo>
                  <a:pt x="131" y="39"/>
                  <a:pt x="129" y="38"/>
                  <a:pt x="126" y="38"/>
                </a:cubicBezTo>
                <a:cubicBezTo>
                  <a:pt x="127" y="39"/>
                  <a:pt x="127" y="40"/>
                  <a:pt x="127" y="41"/>
                </a:cubicBezTo>
                <a:cubicBezTo>
                  <a:pt x="127" y="42"/>
                  <a:pt x="127" y="43"/>
                  <a:pt x="126" y="43"/>
                </a:cubicBezTo>
                <a:cubicBezTo>
                  <a:pt x="130" y="44"/>
                  <a:pt x="134" y="45"/>
                  <a:pt x="137" y="46"/>
                </a:cubicBezTo>
                <a:cubicBezTo>
                  <a:pt x="141" y="53"/>
                  <a:pt x="144" y="61"/>
                  <a:pt x="145" y="69"/>
                </a:cubicBezTo>
                <a:cubicBezTo>
                  <a:pt x="142" y="74"/>
                  <a:pt x="137" y="80"/>
                  <a:pt x="130" y="84"/>
                </a:cubicBezTo>
                <a:close/>
                <a:moveTo>
                  <a:pt x="146" y="77"/>
                </a:moveTo>
                <a:cubicBezTo>
                  <a:pt x="146" y="78"/>
                  <a:pt x="146" y="78"/>
                  <a:pt x="146" y="78"/>
                </a:cubicBezTo>
                <a:cubicBezTo>
                  <a:pt x="146" y="86"/>
                  <a:pt x="144" y="93"/>
                  <a:pt x="142" y="100"/>
                </a:cubicBezTo>
                <a:cubicBezTo>
                  <a:pt x="140" y="96"/>
                  <a:pt x="137" y="92"/>
                  <a:pt x="133" y="88"/>
                </a:cubicBezTo>
                <a:cubicBezTo>
                  <a:pt x="138" y="85"/>
                  <a:pt x="143" y="81"/>
                  <a:pt x="146" y="77"/>
                </a:cubicBezTo>
                <a:close/>
                <a:moveTo>
                  <a:pt x="18" y="102"/>
                </a:moveTo>
                <a:cubicBezTo>
                  <a:pt x="17" y="102"/>
                  <a:pt x="16" y="102"/>
                  <a:pt x="15" y="102"/>
                </a:cubicBezTo>
                <a:cubicBezTo>
                  <a:pt x="15" y="104"/>
                  <a:pt x="16" y="105"/>
                  <a:pt x="17" y="106"/>
                </a:cubicBezTo>
                <a:cubicBezTo>
                  <a:pt x="17" y="105"/>
                  <a:pt x="17" y="104"/>
                  <a:pt x="18" y="102"/>
                </a:cubicBezTo>
                <a:close/>
                <a:moveTo>
                  <a:pt x="25" y="37"/>
                </a:moveTo>
                <a:cubicBezTo>
                  <a:pt x="28" y="37"/>
                  <a:pt x="31" y="37"/>
                  <a:pt x="35" y="37"/>
                </a:cubicBezTo>
                <a:cubicBezTo>
                  <a:pt x="35" y="33"/>
                  <a:pt x="35" y="29"/>
                  <a:pt x="36" y="25"/>
                </a:cubicBezTo>
                <a:cubicBezTo>
                  <a:pt x="34" y="27"/>
                  <a:pt x="32" y="28"/>
                  <a:pt x="30" y="30"/>
                </a:cubicBezTo>
                <a:cubicBezTo>
                  <a:pt x="28" y="32"/>
                  <a:pt x="26" y="34"/>
                  <a:pt x="25" y="37"/>
                </a:cubicBezTo>
                <a:close/>
                <a:moveTo>
                  <a:pt x="133" y="133"/>
                </a:moveTo>
                <a:cubicBezTo>
                  <a:pt x="119" y="147"/>
                  <a:pt x="100" y="156"/>
                  <a:pt x="78" y="156"/>
                </a:cubicBezTo>
                <a:cubicBezTo>
                  <a:pt x="56" y="156"/>
                  <a:pt x="37" y="147"/>
                  <a:pt x="23" y="133"/>
                </a:cubicBezTo>
                <a:cubicBezTo>
                  <a:pt x="9" y="119"/>
                  <a:pt x="0" y="100"/>
                  <a:pt x="0" y="78"/>
                </a:cubicBezTo>
                <a:cubicBezTo>
                  <a:pt x="0" y="56"/>
                  <a:pt x="9" y="37"/>
                  <a:pt x="23" y="23"/>
                </a:cubicBezTo>
                <a:cubicBezTo>
                  <a:pt x="37" y="9"/>
                  <a:pt x="56" y="0"/>
                  <a:pt x="78" y="0"/>
                </a:cubicBezTo>
                <a:cubicBezTo>
                  <a:pt x="100" y="0"/>
                  <a:pt x="119" y="9"/>
                  <a:pt x="133" y="23"/>
                </a:cubicBezTo>
                <a:cubicBezTo>
                  <a:pt x="147" y="37"/>
                  <a:pt x="156" y="56"/>
                  <a:pt x="156" y="78"/>
                </a:cubicBezTo>
                <a:cubicBezTo>
                  <a:pt x="156" y="100"/>
                  <a:pt x="147" y="119"/>
                  <a:pt x="133" y="133"/>
                </a:cubicBezTo>
                <a:close/>
              </a:path>
            </a:pathLst>
          </a:custGeom>
          <a:solidFill>
            <a:srgbClr val="212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763813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7"/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178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4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Shape 180"/>
          <p:cNvSpPr>
            <a:spLocks noChangeArrowheads="1"/>
          </p:cNvSpPr>
          <p:nvPr/>
        </p:nvSpPr>
        <p:spPr bwMode="auto">
          <a:xfrm>
            <a:off x="865188" y="776288"/>
            <a:ext cx="11494978" cy="206210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4000" dirty="0">
                <a:solidFill>
                  <a:srgbClr val="D8232A"/>
                </a:solidFill>
                <a:sym typeface="Averta"/>
              </a:rPr>
              <a:t>Les solutions de </a:t>
            </a:r>
            <a:r>
              <a:rPr lang="fr-FR" sz="4000" dirty="0" smtClean="0">
                <a:solidFill>
                  <a:srgbClr val="D8232A"/>
                </a:solidFill>
                <a:sym typeface="Averta"/>
              </a:rPr>
              <a:t>communication : </a:t>
            </a:r>
          </a:p>
          <a:p>
            <a:pPr hangingPunct="0"/>
            <a:r>
              <a:rPr lang="fr-FR" sz="4000" dirty="0" smtClean="0">
                <a:solidFill>
                  <a:srgbClr val="D8232A"/>
                </a:solidFill>
                <a:sym typeface="Averta"/>
              </a:rPr>
              <a:t>la création graphique</a:t>
            </a:r>
          </a:p>
          <a:p>
            <a:pPr hangingPunct="0"/>
            <a:r>
              <a:rPr lang="fr-FR" sz="4900" dirty="0" smtClean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  <a:endParaRPr lang="fr-FR" sz="4900" dirty="0">
              <a:solidFill>
                <a:srgbClr val="D8232A"/>
              </a:solidFill>
              <a:latin typeface="Averta"/>
              <a:ea typeface="Averta"/>
              <a:cs typeface="Averta"/>
              <a:sym typeface="Avert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65187" y="3130236"/>
            <a:ext cx="10998529" cy="4442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fr-FR" sz="2800" b="1" dirty="0" smtClean="0">
                <a:solidFill>
                  <a:srgbClr val="FF0000"/>
                </a:solidFill>
              </a:rPr>
              <a:t>La création graphique</a:t>
            </a:r>
            <a:r>
              <a:rPr lang="fr-FR" sz="2800" b="1" dirty="0">
                <a:solidFill>
                  <a:srgbClr val="FF0000"/>
                </a:solidFill>
              </a:rPr>
              <a:t> : </a:t>
            </a:r>
          </a:p>
          <a:p>
            <a:pPr lvl="1" indent="0"/>
            <a:endParaRPr lang="fr-FR" sz="1800" dirty="0"/>
          </a:p>
          <a:p>
            <a:pPr lvl="0"/>
            <a:r>
              <a:rPr lang="fr-FR" sz="1800" b="1" dirty="0"/>
              <a:t>F</a:t>
            </a:r>
            <a:r>
              <a:rPr lang="fr-FR" sz="1800" b="1" dirty="0" smtClean="0"/>
              <a:t>aites appel </a:t>
            </a:r>
            <a:r>
              <a:rPr lang="fr-FR" sz="1800" b="1" dirty="0"/>
              <a:t>à la créativité et à l’œil aiguisé </a:t>
            </a:r>
            <a:r>
              <a:rPr lang="fr-FR" sz="1800" b="1" dirty="0" smtClean="0"/>
              <a:t>d’Émilie </a:t>
            </a:r>
            <a:r>
              <a:rPr lang="fr-FR" sz="1800" b="1" dirty="0"/>
              <a:t>pour </a:t>
            </a:r>
            <a:r>
              <a:rPr lang="fr-FR" sz="1800" b="1" dirty="0" smtClean="0"/>
              <a:t>:</a:t>
            </a:r>
            <a:endParaRPr lang="fr-FR" sz="1800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toute </a:t>
            </a:r>
            <a:r>
              <a:rPr lang="fr-FR" sz="1800" dirty="0"/>
              <a:t>question relative à la charte graphique et au logo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toute </a:t>
            </a:r>
            <a:r>
              <a:rPr lang="fr-FR" sz="1800" dirty="0"/>
              <a:t>demande de conception, création et production de supports d'identité visuelle respectant les délais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tout </a:t>
            </a:r>
            <a:r>
              <a:rPr lang="fr-FR" sz="1800" dirty="0"/>
              <a:t>projet hors-norme </a:t>
            </a:r>
            <a:endParaRPr lang="fr-FR" sz="18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lvl="1" indent="0"/>
            <a:r>
              <a:rPr lang="fr-FR" sz="1800" b="1" dirty="0" smtClean="0"/>
              <a:t>Des outils existent pour faciliter la </a:t>
            </a:r>
            <a:r>
              <a:rPr lang="fr-FR" sz="1800" b="1" dirty="0"/>
              <a:t>réalisation d’affiches, de documents, de visuels :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fr-FR" sz="1800" dirty="0"/>
              <a:t>Téléchargez nos gabarits (papeterie, signature mails, </a:t>
            </a:r>
            <a:r>
              <a:rPr lang="fr-FR" sz="1800" dirty="0" err="1"/>
              <a:t>powerpoint</a:t>
            </a:r>
            <a:r>
              <a:rPr lang="fr-FR" sz="1800" dirty="0"/>
              <a:t>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fr-FR" sz="1800" dirty="0"/>
              <a:t>Choisissez un visuel de qualité sur le site </a:t>
            </a:r>
            <a:r>
              <a:rPr lang="fr-FR" sz="1800" dirty="0">
                <a:hlinkClick r:id="rId3"/>
              </a:rPr>
              <a:t>https://stock.adobe.com/fr/</a:t>
            </a:r>
            <a:r>
              <a:rPr lang="fr-FR" sz="1800" dirty="0"/>
              <a:t> dans le cadre de notre </a:t>
            </a:r>
            <a:r>
              <a:rPr lang="fr-FR" sz="1800" dirty="0" smtClean="0"/>
              <a:t>abonnement. Nous </a:t>
            </a:r>
            <a:r>
              <a:rPr lang="fr-FR" sz="1800" dirty="0"/>
              <a:t>le téléchargeons pour </a:t>
            </a:r>
            <a:r>
              <a:rPr lang="fr-FR" sz="1800" dirty="0" smtClean="0"/>
              <a:t>vous,</a:t>
            </a:r>
            <a:endParaRPr lang="fr-FR" sz="1800" dirty="0"/>
          </a:p>
          <a:p>
            <a:pPr lvl="2"/>
            <a:endParaRPr lang="fr-FR" sz="1800" dirty="0" smtClean="0"/>
          </a:p>
          <a:p>
            <a:pPr lvl="2"/>
            <a:r>
              <a:rPr lang="fr-FR" sz="1800" dirty="0" smtClean="0"/>
              <a:t>Pour </a:t>
            </a:r>
            <a:r>
              <a:rPr lang="fr-FR" sz="1800" dirty="0"/>
              <a:t>les affiches, flyers, dépliants </a:t>
            </a:r>
            <a:r>
              <a:rPr lang="fr-FR" sz="1100" dirty="0"/>
              <a:t>&gt; </a:t>
            </a:r>
            <a:r>
              <a:rPr lang="fr-FR" sz="2000" dirty="0"/>
              <a:t>demande par </a:t>
            </a:r>
            <a:r>
              <a:rPr lang="fr-FR" sz="2000" dirty="0" smtClean="0"/>
              <a:t>mail </a:t>
            </a:r>
            <a:r>
              <a:rPr lang="fr-FR" sz="2000" b="1" dirty="0" smtClean="0">
                <a:solidFill>
                  <a:srgbClr val="FF0000"/>
                </a:solidFill>
              </a:rPr>
              <a:t>en respectant les délais </a:t>
            </a:r>
            <a:endParaRPr lang="fr-FR" sz="2000" b="1" dirty="0">
              <a:solidFill>
                <a:srgbClr val="FF0000"/>
              </a:solidFill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44" y="728991"/>
            <a:ext cx="1858172" cy="1858172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2468518" y="7203392"/>
            <a:ext cx="8677703" cy="1535736"/>
            <a:chOff x="2468518" y="6998434"/>
            <a:chExt cx="8677703" cy="1535736"/>
          </a:xfrm>
        </p:grpSpPr>
        <p:sp>
          <p:nvSpPr>
            <p:cNvPr id="10" name="Rectangle 9"/>
            <p:cNvSpPr/>
            <p:nvPr/>
          </p:nvSpPr>
          <p:spPr>
            <a:xfrm>
              <a:off x="4244426" y="7474980"/>
              <a:ext cx="69017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fr-FR" sz="2400" b="1" dirty="0">
                  <a:solidFill>
                    <a:schemeClr val="bg1">
                      <a:lumMod val="50000"/>
                    </a:schemeClr>
                  </a:solidFill>
                </a:rPr>
                <a:t>&gt; </a:t>
              </a:r>
              <a:r>
                <a:rPr lang="fr-FR" sz="2400" b="1" dirty="0" smtClean="0">
                  <a:solidFill>
                    <a:schemeClr val="bg1">
                      <a:lumMod val="50000"/>
                    </a:schemeClr>
                  </a:solidFill>
                </a:rPr>
                <a:t>Emilie REISER</a:t>
              </a:r>
              <a:endParaRPr lang="fr-FR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2468518" y="6998434"/>
              <a:ext cx="1565364" cy="1535736"/>
              <a:chOff x="6128208" y="4509691"/>
              <a:chExt cx="748383" cy="734218"/>
            </a:xfrm>
          </p:grpSpPr>
          <p:sp>
            <p:nvSpPr>
              <p:cNvPr id="12" name="Freeform 37"/>
              <p:cNvSpPr>
                <a:spLocks/>
              </p:cNvSpPr>
              <p:nvPr/>
            </p:nvSpPr>
            <p:spPr bwMode="auto">
              <a:xfrm>
                <a:off x="6461085" y="4509691"/>
                <a:ext cx="83810" cy="112140"/>
              </a:xfrm>
              <a:custGeom>
                <a:avLst/>
                <a:gdLst>
                  <a:gd name="T0" fmla="*/ 15 w 30"/>
                  <a:gd name="T1" fmla="*/ 40 h 40"/>
                  <a:gd name="T2" fmla="*/ 30 w 30"/>
                  <a:gd name="T3" fmla="*/ 25 h 40"/>
                  <a:gd name="T4" fmla="*/ 30 w 30"/>
                  <a:gd name="T5" fmla="*/ 15 h 40"/>
                  <a:gd name="T6" fmla="*/ 15 w 30"/>
                  <a:gd name="T7" fmla="*/ 0 h 40"/>
                  <a:gd name="T8" fmla="*/ 0 w 30"/>
                  <a:gd name="T9" fmla="*/ 15 h 40"/>
                  <a:gd name="T10" fmla="*/ 0 w 30"/>
                  <a:gd name="T11" fmla="*/ 25 h 40"/>
                  <a:gd name="T12" fmla="*/ 15 w 30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0">
                    <a:moveTo>
                      <a:pt x="15" y="40"/>
                    </a:moveTo>
                    <a:cubicBezTo>
                      <a:pt x="23" y="40"/>
                      <a:pt x="30" y="34"/>
                      <a:pt x="30" y="2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4"/>
                      <a:pt x="7" y="40"/>
                      <a:pt x="15" y="40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3" name="Freeform 38"/>
              <p:cNvSpPr>
                <a:spLocks/>
              </p:cNvSpPr>
              <p:nvPr/>
            </p:nvSpPr>
            <p:spPr bwMode="auto">
              <a:xfrm>
                <a:off x="6765632" y="4805976"/>
                <a:ext cx="110959" cy="83810"/>
              </a:xfrm>
              <a:custGeom>
                <a:avLst/>
                <a:gdLst>
                  <a:gd name="T0" fmla="*/ 25 w 40"/>
                  <a:gd name="T1" fmla="*/ 0 h 30"/>
                  <a:gd name="T2" fmla="*/ 15 w 40"/>
                  <a:gd name="T3" fmla="*/ 0 h 30"/>
                  <a:gd name="T4" fmla="*/ 0 w 40"/>
                  <a:gd name="T5" fmla="*/ 15 h 30"/>
                  <a:gd name="T6" fmla="*/ 15 w 40"/>
                  <a:gd name="T7" fmla="*/ 30 h 30"/>
                  <a:gd name="T8" fmla="*/ 25 w 40"/>
                  <a:gd name="T9" fmla="*/ 30 h 30"/>
                  <a:gd name="T10" fmla="*/ 40 w 40"/>
                  <a:gd name="T11" fmla="*/ 15 h 30"/>
                  <a:gd name="T12" fmla="*/ 25 w 4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0">
                    <a:moveTo>
                      <a:pt x="2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33" y="30"/>
                      <a:pt x="40" y="23"/>
                      <a:pt x="40" y="15"/>
                    </a:cubicBezTo>
                    <a:cubicBezTo>
                      <a:pt x="40" y="6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4" name="Freeform 39"/>
              <p:cNvSpPr>
                <a:spLocks/>
              </p:cNvSpPr>
              <p:nvPr/>
            </p:nvSpPr>
            <p:spPr bwMode="auto">
              <a:xfrm>
                <a:off x="6128208" y="4805976"/>
                <a:ext cx="112140" cy="83810"/>
              </a:xfrm>
              <a:custGeom>
                <a:avLst/>
                <a:gdLst>
                  <a:gd name="T0" fmla="*/ 25 w 40"/>
                  <a:gd name="T1" fmla="*/ 0 h 30"/>
                  <a:gd name="T2" fmla="*/ 15 w 40"/>
                  <a:gd name="T3" fmla="*/ 0 h 30"/>
                  <a:gd name="T4" fmla="*/ 0 w 40"/>
                  <a:gd name="T5" fmla="*/ 15 h 30"/>
                  <a:gd name="T6" fmla="*/ 15 w 40"/>
                  <a:gd name="T7" fmla="*/ 30 h 30"/>
                  <a:gd name="T8" fmla="*/ 25 w 40"/>
                  <a:gd name="T9" fmla="*/ 30 h 30"/>
                  <a:gd name="T10" fmla="*/ 40 w 40"/>
                  <a:gd name="T11" fmla="*/ 15 h 30"/>
                  <a:gd name="T12" fmla="*/ 25 w 4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0">
                    <a:moveTo>
                      <a:pt x="2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33" y="30"/>
                      <a:pt x="40" y="23"/>
                      <a:pt x="40" y="15"/>
                    </a:cubicBezTo>
                    <a:cubicBezTo>
                      <a:pt x="40" y="6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5" name="Freeform 40"/>
              <p:cNvSpPr>
                <a:spLocks/>
              </p:cNvSpPr>
              <p:nvPr/>
            </p:nvSpPr>
            <p:spPr bwMode="auto">
              <a:xfrm>
                <a:off x="6667658" y="4595862"/>
                <a:ext cx="110959" cy="112140"/>
              </a:xfrm>
              <a:custGeom>
                <a:avLst/>
                <a:gdLst>
                  <a:gd name="T0" fmla="*/ 34 w 40"/>
                  <a:gd name="T1" fmla="*/ 6 h 40"/>
                  <a:gd name="T2" fmla="*/ 13 w 40"/>
                  <a:gd name="T3" fmla="*/ 6 h 40"/>
                  <a:gd name="T4" fmla="*/ 6 w 40"/>
                  <a:gd name="T5" fmla="*/ 13 h 40"/>
                  <a:gd name="T6" fmla="*/ 6 w 40"/>
                  <a:gd name="T7" fmla="*/ 34 h 40"/>
                  <a:gd name="T8" fmla="*/ 27 w 40"/>
                  <a:gd name="T9" fmla="*/ 34 h 40"/>
                  <a:gd name="T10" fmla="*/ 34 w 40"/>
                  <a:gd name="T11" fmla="*/ 27 h 40"/>
                  <a:gd name="T12" fmla="*/ 34 w 40"/>
                  <a:gd name="T13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0">
                    <a:moveTo>
                      <a:pt x="34" y="6"/>
                    </a:moveTo>
                    <a:cubicBezTo>
                      <a:pt x="28" y="0"/>
                      <a:pt x="19" y="0"/>
                      <a:pt x="13" y="6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19"/>
                      <a:pt x="0" y="28"/>
                      <a:pt x="6" y="34"/>
                    </a:cubicBezTo>
                    <a:cubicBezTo>
                      <a:pt x="12" y="40"/>
                      <a:pt x="21" y="40"/>
                      <a:pt x="27" y="34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40" y="21"/>
                      <a:pt x="40" y="12"/>
                      <a:pt x="34" y="6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6" name="Freeform 41"/>
              <p:cNvSpPr>
                <a:spLocks/>
              </p:cNvSpPr>
              <p:nvPr/>
            </p:nvSpPr>
            <p:spPr bwMode="auto">
              <a:xfrm>
                <a:off x="6226183" y="4595862"/>
                <a:ext cx="112140" cy="112140"/>
              </a:xfrm>
              <a:custGeom>
                <a:avLst/>
                <a:gdLst>
                  <a:gd name="T0" fmla="*/ 34 w 40"/>
                  <a:gd name="T1" fmla="*/ 34 h 40"/>
                  <a:gd name="T2" fmla="*/ 34 w 40"/>
                  <a:gd name="T3" fmla="*/ 13 h 40"/>
                  <a:gd name="T4" fmla="*/ 27 w 40"/>
                  <a:gd name="T5" fmla="*/ 6 h 40"/>
                  <a:gd name="T6" fmla="*/ 5 w 40"/>
                  <a:gd name="T7" fmla="*/ 6 h 40"/>
                  <a:gd name="T8" fmla="*/ 5 w 40"/>
                  <a:gd name="T9" fmla="*/ 27 h 40"/>
                  <a:gd name="T10" fmla="*/ 12 w 40"/>
                  <a:gd name="T11" fmla="*/ 34 h 40"/>
                  <a:gd name="T12" fmla="*/ 34 w 40"/>
                  <a:gd name="T13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0">
                    <a:moveTo>
                      <a:pt x="34" y="34"/>
                    </a:moveTo>
                    <a:cubicBezTo>
                      <a:pt x="40" y="28"/>
                      <a:pt x="40" y="19"/>
                      <a:pt x="34" y="13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1" y="0"/>
                      <a:pt x="11" y="0"/>
                      <a:pt x="5" y="6"/>
                    </a:cubicBezTo>
                    <a:cubicBezTo>
                      <a:pt x="0" y="12"/>
                      <a:pt x="0" y="21"/>
                      <a:pt x="5" y="27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8" y="40"/>
                      <a:pt x="28" y="40"/>
                      <a:pt x="34" y="34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7" name="Freeform 42"/>
              <p:cNvSpPr>
                <a:spLocks noEditPoints="1"/>
              </p:cNvSpPr>
              <p:nvPr/>
            </p:nvSpPr>
            <p:spPr bwMode="auto">
              <a:xfrm>
                <a:off x="6250971" y="4657243"/>
                <a:ext cx="502856" cy="586666"/>
              </a:xfrm>
              <a:custGeom>
                <a:avLst/>
                <a:gdLst>
                  <a:gd name="T0" fmla="*/ 90 w 180"/>
                  <a:gd name="T1" fmla="*/ 0 h 210"/>
                  <a:gd name="T2" fmla="*/ 32 w 180"/>
                  <a:gd name="T3" fmla="*/ 23 h 210"/>
                  <a:gd name="T4" fmla="*/ 32 w 180"/>
                  <a:gd name="T5" fmla="*/ 137 h 210"/>
                  <a:gd name="T6" fmla="*/ 53 w 180"/>
                  <a:gd name="T7" fmla="*/ 173 h 210"/>
                  <a:gd name="T8" fmla="*/ 43 w 180"/>
                  <a:gd name="T9" fmla="*/ 187 h 210"/>
                  <a:gd name="T10" fmla="*/ 58 w 180"/>
                  <a:gd name="T11" fmla="*/ 202 h 210"/>
                  <a:gd name="T12" fmla="*/ 73 w 180"/>
                  <a:gd name="T13" fmla="*/ 202 h 210"/>
                  <a:gd name="T14" fmla="*/ 90 w 180"/>
                  <a:gd name="T15" fmla="*/ 210 h 210"/>
                  <a:gd name="T16" fmla="*/ 107 w 180"/>
                  <a:gd name="T17" fmla="*/ 202 h 210"/>
                  <a:gd name="T18" fmla="*/ 122 w 180"/>
                  <a:gd name="T19" fmla="*/ 202 h 210"/>
                  <a:gd name="T20" fmla="*/ 137 w 180"/>
                  <a:gd name="T21" fmla="*/ 187 h 210"/>
                  <a:gd name="T22" fmla="*/ 127 w 180"/>
                  <a:gd name="T23" fmla="*/ 173 h 210"/>
                  <a:gd name="T24" fmla="*/ 148 w 180"/>
                  <a:gd name="T25" fmla="*/ 137 h 210"/>
                  <a:gd name="T26" fmla="*/ 148 w 180"/>
                  <a:gd name="T27" fmla="*/ 23 h 210"/>
                  <a:gd name="T28" fmla="*/ 90 w 180"/>
                  <a:gd name="T29" fmla="*/ 0 h 210"/>
                  <a:gd name="T30" fmla="*/ 90 w 180"/>
                  <a:gd name="T31" fmla="*/ 30 h 210"/>
                  <a:gd name="T32" fmla="*/ 113 w 180"/>
                  <a:gd name="T33" fmla="*/ 55 h 210"/>
                  <a:gd name="T34" fmla="*/ 90 w 180"/>
                  <a:gd name="T35" fmla="*/ 83 h 210"/>
                  <a:gd name="T36" fmla="*/ 68 w 180"/>
                  <a:gd name="T37" fmla="*/ 55 h 210"/>
                  <a:gd name="T38" fmla="*/ 90 w 180"/>
                  <a:gd name="T39" fmla="*/ 30 h 210"/>
                  <a:gd name="T40" fmla="*/ 134 w 180"/>
                  <a:gd name="T41" fmla="*/ 107 h 210"/>
                  <a:gd name="T42" fmla="*/ 127 w 180"/>
                  <a:gd name="T43" fmla="*/ 116 h 210"/>
                  <a:gd name="T44" fmla="*/ 124 w 180"/>
                  <a:gd name="T45" fmla="*/ 119 h 210"/>
                  <a:gd name="T46" fmla="*/ 98 w 180"/>
                  <a:gd name="T47" fmla="*/ 170 h 210"/>
                  <a:gd name="T48" fmla="*/ 98 w 180"/>
                  <a:gd name="T49" fmla="*/ 172 h 210"/>
                  <a:gd name="T50" fmla="*/ 90 w 180"/>
                  <a:gd name="T51" fmla="*/ 172 h 210"/>
                  <a:gd name="T52" fmla="*/ 83 w 180"/>
                  <a:gd name="T53" fmla="*/ 172 h 210"/>
                  <a:gd name="T54" fmla="*/ 82 w 180"/>
                  <a:gd name="T55" fmla="*/ 170 h 210"/>
                  <a:gd name="T56" fmla="*/ 56 w 180"/>
                  <a:gd name="T57" fmla="*/ 119 h 210"/>
                  <a:gd name="T58" fmla="*/ 53 w 180"/>
                  <a:gd name="T59" fmla="*/ 116 h 210"/>
                  <a:gd name="T60" fmla="*/ 46 w 180"/>
                  <a:gd name="T61" fmla="*/ 107 h 210"/>
                  <a:gd name="T62" fmla="*/ 44 w 180"/>
                  <a:gd name="T63" fmla="*/ 102 h 210"/>
                  <a:gd name="T64" fmla="*/ 49 w 180"/>
                  <a:gd name="T65" fmla="*/ 94 h 210"/>
                  <a:gd name="T66" fmla="*/ 72 w 180"/>
                  <a:gd name="T67" fmla="*/ 89 h 210"/>
                  <a:gd name="T68" fmla="*/ 78 w 180"/>
                  <a:gd name="T69" fmla="*/ 91 h 210"/>
                  <a:gd name="T70" fmla="*/ 90 w 180"/>
                  <a:gd name="T71" fmla="*/ 120 h 210"/>
                  <a:gd name="T72" fmla="*/ 102 w 180"/>
                  <a:gd name="T73" fmla="*/ 91 h 210"/>
                  <a:gd name="T74" fmla="*/ 108 w 180"/>
                  <a:gd name="T75" fmla="*/ 89 h 210"/>
                  <a:gd name="T76" fmla="*/ 131 w 180"/>
                  <a:gd name="T77" fmla="*/ 94 h 210"/>
                  <a:gd name="T78" fmla="*/ 136 w 180"/>
                  <a:gd name="T79" fmla="*/ 102 h 210"/>
                  <a:gd name="T80" fmla="*/ 134 w 180"/>
                  <a:gd name="T81" fmla="*/ 10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210">
                    <a:moveTo>
                      <a:pt x="90" y="0"/>
                    </a:moveTo>
                    <a:cubicBezTo>
                      <a:pt x="68" y="0"/>
                      <a:pt x="48" y="8"/>
                      <a:pt x="32" y="23"/>
                    </a:cubicBezTo>
                    <a:cubicBezTo>
                      <a:pt x="0" y="55"/>
                      <a:pt x="0" y="106"/>
                      <a:pt x="32" y="137"/>
                    </a:cubicBezTo>
                    <a:cubicBezTo>
                      <a:pt x="43" y="148"/>
                      <a:pt x="51" y="153"/>
                      <a:pt x="53" y="173"/>
                    </a:cubicBezTo>
                    <a:cubicBezTo>
                      <a:pt x="47" y="175"/>
                      <a:pt x="43" y="181"/>
                      <a:pt x="43" y="187"/>
                    </a:cubicBezTo>
                    <a:cubicBezTo>
                      <a:pt x="43" y="195"/>
                      <a:pt x="50" y="202"/>
                      <a:pt x="58" y="202"/>
                    </a:cubicBezTo>
                    <a:cubicBezTo>
                      <a:pt x="73" y="202"/>
                      <a:pt x="73" y="202"/>
                      <a:pt x="73" y="202"/>
                    </a:cubicBezTo>
                    <a:cubicBezTo>
                      <a:pt x="77" y="207"/>
                      <a:pt x="83" y="210"/>
                      <a:pt x="90" y="210"/>
                    </a:cubicBezTo>
                    <a:cubicBezTo>
                      <a:pt x="97" y="210"/>
                      <a:pt x="103" y="207"/>
                      <a:pt x="107" y="202"/>
                    </a:cubicBezTo>
                    <a:cubicBezTo>
                      <a:pt x="122" y="202"/>
                      <a:pt x="122" y="202"/>
                      <a:pt x="122" y="202"/>
                    </a:cubicBezTo>
                    <a:cubicBezTo>
                      <a:pt x="130" y="202"/>
                      <a:pt x="137" y="195"/>
                      <a:pt x="137" y="187"/>
                    </a:cubicBezTo>
                    <a:cubicBezTo>
                      <a:pt x="137" y="181"/>
                      <a:pt x="133" y="175"/>
                      <a:pt x="127" y="173"/>
                    </a:cubicBezTo>
                    <a:cubicBezTo>
                      <a:pt x="129" y="153"/>
                      <a:pt x="137" y="148"/>
                      <a:pt x="148" y="137"/>
                    </a:cubicBezTo>
                    <a:cubicBezTo>
                      <a:pt x="180" y="106"/>
                      <a:pt x="180" y="55"/>
                      <a:pt x="148" y="23"/>
                    </a:cubicBezTo>
                    <a:cubicBezTo>
                      <a:pt x="132" y="8"/>
                      <a:pt x="112" y="0"/>
                      <a:pt x="90" y="0"/>
                    </a:cubicBezTo>
                    <a:close/>
                    <a:moveTo>
                      <a:pt x="90" y="30"/>
                    </a:moveTo>
                    <a:cubicBezTo>
                      <a:pt x="103" y="30"/>
                      <a:pt x="113" y="40"/>
                      <a:pt x="113" y="55"/>
                    </a:cubicBezTo>
                    <a:cubicBezTo>
                      <a:pt x="113" y="69"/>
                      <a:pt x="102" y="83"/>
                      <a:pt x="90" y="83"/>
                    </a:cubicBezTo>
                    <a:cubicBezTo>
                      <a:pt x="78" y="83"/>
                      <a:pt x="68" y="69"/>
                      <a:pt x="68" y="55"/>
                    </a:cubicBezTo>
                    <a:cubicBezTo>
                      <a:pt x="68" y="40"/>
                      <a:pt x="77" y="30"/>
                      <a:pt x="90" y="30"/>
                    </a:cubicBezTo>
                    <a:close/>
                    <a:moveTo>
                      <a:pt x="134" y="107"/>
                    </a:moveTo>
                    <a:cubicBezTo>
                      <a:pt x="132" y="110"/>
                      <a:pt x="130" y="113"/>
                      <a:pt x="127" y="116"/>
                    </a:cubicBezTo>
                    <a:cubicBezTo>
                      <a:pt x="126" y="117"/>
                      <a:pt x="125" y="118"/>
                      <a:pt x="124" y="119"/>
                    </a:cubicBezTo>
                    <a:cubicBezTo>
                      <a:pt x="114" y="129"/>
                      <a:pt x="101" y="141"/>
                      <a:pt x="98" y="170"/>
                    </a:cubicBezTo>
                    <a:cubicBezTo>
                      <a:pt x="98" y="172"/>
                      <a:pt x="98" y="172"/>
                      <a:pt x="98" y="172"/>
                    </a:cubicBezTo>
                    <a:cubicBezTo>
                      <a:pt x="90" y="172"/>
                      <a:pt x="90" y="172"/>
                      <a:pt x="90" y="172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82" y="170"/>
                      <a:pt x="82" y="170"/>
                      <a:pt x="82" y="170"/>
                    </a:cubicBezTo>
                    <a:cubicBezTo>
                      <a:pt x="80" y="141"/>
                      <a:pt x="67" y="129"/>
                      <a:pt x="56" y="119"/>
                    </a:cubicBezTo>
                    <a:cubicBezTo>
                      <a:pt x="55" y="118"/>
                      <a:pt x="54" y="117"/>
                      <a:pt x="53" y="116"/>
                    </a:cubicBezTo>
                    <a:cubicBezTo>
                      <a:pt x="50" y="113"/>
                      <a:pt x="48" y="110"/>
                      <a:pt x="46" y="107"/>
                    </a:cubicBezTo>
                    <a:cubicBezTo>
                      <a:pt x="45" y="105"/>
                      <a:pt x="44" y="102"/>
                      <a:pt x="44" y="102"/>
                    </a:cubicBezTo>
                    <a:cubicBezTo>
                      <a:pt x="44" y="98"/>
                      <a:pt x="46" y="95"/>
                      <a:pt x="49" y="94"/>
                    </a:cubicBezTo>
                    <a:cubicBezTo>
                      <a:pt x="49" y="94"/>
                      <a:pt x="68" y="90"/>
                      <a:pt x="72" y="89"/>
                    </a:cubicBezTo>
                    <a:cubicBezTo>
                      <a:pt x="75" y="89"/>
                      <a:pt x="77" y="89"/>
                      <a:pt x="78" y="91"/>
                    </a:cubicBezTo>
                    <a:cubicBezTo>
                      <a:pt x="79" y="94"/>
                      <a:pt x="88" y="115"/>
                      <a:pt x="90" y="120"/>
                    </a:cubicBezTo>
                    <a:cubicBezTo>
                      <a:pt x="92" y="115"/>
                      <a:pt x="101" y="94"/>
                      <a:pt x="102" y="91"/>
                    </a:cubicBezTo>
                    <a:cubicBezTo>
                      <a:pt x="103" y="89"/>
                      <a:pt x="105" y="89"/>
                      <a:pt x="108" y="89"/>
                    </a:cubicBezTo>
                    <a:cubicBezTo>
                      <a:pt x="112" y="90"/>
                      <a:pt x="131" y="94"/>
                      <a:pt x="131" y="94"/>
                    </a:cubicBezTo>
                    <a:cubicBezTo>
                      <a:pt x="134" y="95"/>
                      <a:pt x="136" y="98"/>
                      <a:pt x="136" y="102"/>
                    </a:cubicBezTo>
                    <a:cubicBezTo>
                      <a:pt x="136" y="102"/>
                      <a:pt x="136" y="105"/>
                      <a:pt x="134" y="107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022410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7"/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178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4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6" name="Shape 181"/>
          <p:cNvSpPr>
            <a:spLocks noChangeArrowheads="1"/>
          </p:cNvSpPr>
          <p:nvPr/>
        </p:nvSpPr>
        <p:spPr bwMode="auto">
          <a:xfrm>
            <a:off x="841375" y="2810136"/>
            <a:ext cx="8066142" cy="51809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hangingPunct="0"/>
            <a:r>
              <a:rPr lang="fr-FR" sz="2700" dirty="0" smtClean="0">
                <a:solidFill>
                  <a:srgbClr val="53585F"/>
                </a:solidFill>
                <a:sym typeface="Averta"/>
              </a:rPr>
              <a:t>Le média pour communiquer avec les </a:t>
            </a:r>
            <a:r>
              <a:rPr lang="fr-FR" sz="2700" dirty="0" err="1" smtClean="0">
                <a:solidFill>
                  <a:srgbClr val="53585F"/>
                </a:solidFill>
                <a:sym typeface="Averta"/>
              </a:rPr>
              <a:t>étudiant·e·s</a:t>
            </a:r>
            <a:endParaRPr lang="fr-FR" sz="2700" dirty="0">
              <a:solidFill>
                <a:srgbClr val="53585F"/>
              </a:solidFill>
              <a:sym typeface="Averta"/>
            </a:endParaRPr>
          </a:p>
        </p:txBody>
      </p:sp>
      <p:sp>
        <p:nvSpPr>
          <p:cNvPr id="8" name="Shape 180"/>
          <p:cNvSpPr>
            <a:spLocks noChangeArrowheads="1"/>
          </p:cNvSpPr>
          <p:nvPr/>
        </p:nvSpPr>
        <p:spPr bwMode="auto">
          <a:xfrm>
            <a:off x="865188" y="776288"/>
            <a:ext cx="11494978" cy="206210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4000" dirty="0">
                <a:solidFill>
                  <a:srgbClr val="D8232A"/>
                </a:solidFill>
                <a:sym typeface="Averta"/>
              </a:rPr>
              <a:t>Les solutions de </a:t>
            </a:r>
            <a:r>
              <a:rPr lang="fr-FR" sz="4000" dirty="0" smtClean="0">
                <a:solidFill>
                  <a:srgbClr val="D8232A"/>
                </a:solidFill>
                <a:sym typeface="Averta"/>
              </a:rPr>
              <a:t>communication : </a:t>
            </a:r>
          </a:p>
          <a:p>
            <a:pPr hangingPunct="0"/>
            <a:r>
              <a:rPr lang="fr-FR" sz="4000" dirty="0" smtClean="0">
                <a:solidFill>
                  <a:srgbClr val="D8232A"/>
                </a:solidFill>
                <a:sym typeface="Averta"/>
              </a:rPr>
              <a:t>Les réseaux sociaux</a:t>
            </a:r>
            <a:br>
              <a:rPr lang="fr-FR" sz="4000" dirty="0" smtClean="0">
                <a:solidFill>
                  <a:srgbClr val="D8232A"/>
                </a:solidFill>
                <a:sym typeface="Averta"/>
              </a:rPr>
            </a:br>
            <a:r>
              <a:rPr lang="fr-FR" sz="4900" dirty="0" smtClean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  <a:endParaRPr lang="fr-FR" sz="4900" dirty="0">
              <a:solidFill>
                <a:srgbClr val="D8232A"/>
              </a:solidFill>
              <a:latin typeface="Averta"/>
              <a:ea typeface="Averta"/>
              <a:cs typeface="Averta"/>
              <a:sym typeface="Averta"/>
            </a:endParaRPr>
          </a:p>
        </p:txBody>
      </p:sp>
      <p:pic>
        <p:nvPicPr>
          <p:cNvPr id="9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828" y="1530350"/>
            <a:ext cx="74771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306" y="1530350"/>
            <a:ext cx="7572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979" y="1476375"/>
            <a:ext cx="8651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540" y="2714533"/>
            <a:ext cx="1691005" cy="709295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2468518" y="7203392"/>
            <a:ext cx="8488517" cy="1535736"/>
            <a:chOff x="2468518" y="6998434"/>
            <a:chExt cx="8488517" cy="1535736"/>
          </a:xfrm>
        </p:grpSpPr>
        <p:sp>
          <p:nvSpPr>
            <p:cNvPr id="14" name="Rectangle 13"/>
            <p:cNvSpPr/>
            <p:nvPr/>
          </p:nvSpPr>
          <p:spPr>
            <a:xfrm>
              <a:off x="4055240" y="7963711"/>
              <a:ext cx="69017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fr-FR" sz="2400" b="1" dirty="0" smtClean="0">
                  <a:solidFill>
                    <a:schemeClr val="bg1">
                      <a:lumMod val="50000"/>
                    </a:schemeClr>
                  </a:solidFill>
                </a:rPr>
                <a:t>@# Eva </a:t>
              </a:r>
              <a:r>
                <a:rPr lang="fr-FR" sz="2400" b="1" dirty="0" err="1" smtClean="0">
                  <a:solidFill>
                    <a:schemeClr val="bg1">
                      <a:lumMod val="50000"/>
                    </a:schemeClr>
                  </a:solidFill>
                </a:rPr>
                <a:t>Cochey</a:t>
              </a:r>
              <a:r>
                <a:rPr lang="fr-FR" sz="2400" b="1" dirty="0" err="1">
                  <a:solidFill>
                    <a:schemeClr val="bg1">
                      <a:lumMod val="50000"/>
                    </a:schemeClr>
                  </a:solidFill>
                </a:rPr>
                <a:t>-</a:t>
              </a:r>
              <a:r>
                <a:rPr lang="fr-FR" sz="2400" b="1" dirty="0" err="1" smtClean="0">
                  <a:solidFill>
                    <a:schemeClr val="bg1">
                      <a:lumMod val="50000"/>
                    </a:schemeClr>
                  </a:solidFill>
                </a:rPr>
                <a:t>Cahuzac</a:t>
              </a:r>
              <a:endParaRPr lang="fr-FR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5" name="Groupe 14"/>
            <p:cNvGrpSpPr/>
            <p:nvPr/>
          </p:nvGrpSpPr>
          <p:grpSpPr>
            <a:xfrm>
              <a:off x="2468518" y="6998434"/>
              <a:ext cx="1565364" cy="1535736"/>
              <a:chOff x="6128208" y="4509691"/>
              <a:chExt cx="748383" cy="734218"/>
            </a:xfrm>
          </p:grpSpPr>
          <p:sp>
            <p:nvSpPr>
              <p:cNvPr id="16" name="Freeform 37"/>
              <p:cNvSpPr>
                <a:spLocks/>
              </p:cNvSpPr>
              <p:nvPr/>
            </p:nvSpPr>
            <p:spPr bwMode="auto">
              <a:xfrm>
                <a:off x="6461085" y="4509691"/>
                <a:ext cx="83810" cy="112140"/>
              </a:xfrm>
              <a:custGeom>
                <a:avLst/>
                <a:gdLst>
                  <a:gd name="T0" fmla="*/ 15 w 30"/>
                  <a:gd name="T1" fmla="*/ 40 h 40"/>
                  <a:gd name="T2" fmla="*/ 30 w 30"/>
                  <a:gd name="T3" fmla="*/ 25 h 40"/>
                  <a:gd name="T4" fmla="*/ 30 w 30"/>
                  <a:gd name="T5" fmla="*/ 15 h 40"/>
                  <a:gd name="T6" fmla="*/ 15 w 30"/>
                  <a:gd name="T7" fmla="*/ 0 h 40"/>
                  <a:gd name="T8" fmla="*/ 0 w 30"/>
                  <a:gd name="T9" fmla="*/ 15 h 40"/>
                  <a:gd name="T10" fmla="*/ 0 w 30"/>
                  <a:gd name="T11" fmla="*/ 25 h 40"/>
                  <a:gd name="T12" fmla="*/ 15 w 30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0">
                    <a:moveTo>
                      <a:pt x="15" y="40"/>
                    </a:moveTo>
                    <a:cubicBezTo>
                      <a:pt x="23" y="40"/>
                      <a:pt x="30" y="34"/>
                      <a:pt x="30" y="2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4"/>
                      <a:pt x="7" y="40"/>
                      <a:pt x="15" y="40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7" name="Freeform 38"/>
              <p:cNvSpPr>
                <a:spLocks/>
              </p:cNvSpPr>
              <p:nvPr/>
            </p:nvSpPr>
            <p:spPr bwMode="auto">
              <a:xfrm>
                <a:off x="6765632" y="4805976"/>
                <a:ext cx="110959" cy="83810"/>
              </a:xfrm>
              <a:custGeom>
                <a:avLst/>
                <a:gdLst>
                  <a:gd name="T0" fmla="*/ 25 w 40"/>
                  <a:gd name="T1" fmla="*/ 0 h 30"/>
                  <a:gd name="T2" fmla="*/ 15 w 40"/>
                  <a:gd name="T3" fmla="*/ 0 h 30"/>
                  <a:gd name="T4" fmla="*/ 0 w 40"/>
                  <a:gd name="T5" fmla="*/ 15 h 30"/>
                  <a:gd name="T6" fmla="*/ 15 w 40"/>
                  <a:gd name="T7" fmla="*/ 30 h 30"/>
                  <a:gd name="T8" fmla="*/ 25 w 40"/>
                  <a:gd name="T9" fmla="*/ 30 h 30"/>
                  <a:gd name="T10" fmla="*/ 40 w 40"/>
                  <a:gd name="T11" fmla="*/ 15 h 30"/>
                  <a:gd name="T12" fmla="*/ 25 w 4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0">
                    <a:moveTo>
                      <a:pt x="2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33" y="30"/>
                      <a:pt x="40" y="23"/>
                      <a:pt x="40" y="15"/>
                    </a:cubicBezTo>
                    <a:cubicBezTo>
                      <a:pt x="40" y="6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8" name="Freeform 39"/>
              <p:cNvSpPr>
                <a:spLocks/>
              </p:cNvSpPr>
              <p:nvPr/>
            </p:nvSpPr>
            <p:spPr bwMode="auto">
              <a:xfrm>
                <a:off x="6128208" y="4805976"/>
                <a:ext cx="112140" cy="83810"/>
              </a:xfrm>
              <a:custGeom>
                <a:avLst/>
                <a:gdLst>
                  <a:gd name="T0" fmla="*/ 25 w 40"/>
                  <a:gd name="T1" fmla="*/ 0 h 30"/>
                  <a:gd name="T2" fmla="*/ 15 w 40"/>
                  <a:gd name="T3" fmla="*/ 0 h 30"/>
                  <a:gd name="T4" fmla="*/ 0 w 40"/>
                  <a:gd name="T5" fmla="*/ 15 h 30"/>
                  <a:gd name="T6" fmla="*/ 15 w 40"/>
                  <a:gd name="T7" fmla="*/ 30 h 30"/>
                  <a:gd name="T8" fmla="*/ 25 w 40"/>
                  <a:gd name="T9" fmla="*/ 30 h 30"/>
                  <a:gd name="T10" fmla="*/ 40 w 40"/>
                  <a:gd name="T11" fmla="*/ 15 h 30"/>
                  <a:gd name="T12" fmla="*/ 25 w 4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0">
                    <a:moveTo>
                      <a:pt x="2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33" y="30"/>
                      <a:pt x="40" y="23"/>
                      <a:pt x="40" y="15"/>
                    </a:cubicBezTo>
                    <a:cubicBezTo>
                      <a:pt x="40" y="6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9" name="Freeform 40"/>
              <p:cNvSpPr>
                <a:spLocks/>
              </p:cNvSpPr>
              <p:nvPr/>
            </p:nvSpPr>
            <p:spPr bwMode="auto">
              <a:xfrm>
                <a:off x="6667658" y="4595862"/>
                <a:ext cx="110959" cy="112140"/>
              </a:xfrm>
              <a:custGeom>
                <a:avLst/>
                <a:gdLst>
                  <a:gd name="T0" fmla="*/ 34 w 40"/>
                  <a:gd name="T1" fmla="*/ 6 h 40"/>
                  <a:gd name="T2" fmla="*/ 13 w 40"/>
                  <a:gd name="T3" fmla="*/ 6 h 40"/>
                  <a:gd name="T4" fmla="*/ 6 w 40"/>
                  <a:gd name="T5" fmla="*/ 13 h 40"/>
                  <a:gd name="T6" fmla="*/ 6 w 40"/>
                  <a:gd name="T7" fmla="*/ 34 h 40"/>
                  <a:gd name="T8" fmla="*/ 27 w 40"/>
                  <a:gd name="T9" fmla="*/ 34 h 40"/>
                  <a:gd name="T10" fmla="*/ 34 w 40"/>
                  <a:gd name="T11" fmla="*/ 27 h 40"/>
                  <a:gd name="T12" fmla="*/ 34 w 40"/>
                  <a:gd name="T13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0">
                    <a:moveTo>
                      <a:pt x="34" y="6"/>
                    </a:moveTo>
                    <a:cubicBezTo>
                      <a:pt x="28" y="0"/>
                      <a:pt x="19" y="0"/>
                      <a:pt x="13" y="6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19"/>
                      <a:pt x="0" y="28"/>
                      <a:pt x="6" y="34"/>
                    </a:cubicBezTo>
                    <a:cubicBezTo>
                      <a:pt x="12" y="40"/>
                      <a:pt x="21" y="40"/>
                      <a:pt x="27" y="34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40" y="21"/>
                      <a:pt x="40" y="12"/>
                      <a:pt x="34" y="6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>
                <a:off x="6226183" y="4595862"/>
                <a:ext cx="112140" cy="112140"/>
              </a:xfrm>
              <a:custGeom>
                <a:avLst/>
                <a:gdLst>
                  <a:gd name="T0" fmla="*/ 34 w 40"/>
                  <a:gd name="T1" fmla="*/ 34 h 40"/>
                  <a:gd name="T2" fmla="*/ 34 w 40"/>
                  <a:gd name="T3" fmla="*/ 13 h 40"/>
                  <a:gd name="T4" fmla="*/ 27 w 40"/>
                  <a:gd name="T5" fmla="*/ 6 h 40"/>
                  <a:gd name="T6" fmla="*/ 5 w 40"/>
                  <a:gd name="T7" fmla="*/ 6 h 40"/>
                  <a:gd name="T8" fmla="*/ 5 w 40"/>
                  <a:gd name="T9" fmla="*/ 27 h 40"/>
                  <a:gd name="T10" fmla="*/ 12 w 40"/>
                  <a:gd name="T11" fmla="*/ 34 h 40"/>
                  <a:gd name="T12" fmla="*/ 34 w 40"/>
                  <a:gd name="T13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0">
                    <a:moveTo>
                      <a:pt x="34" y="34"/>
                    </a:moveTo>
                    <a:cubicBezTo>
                      <a:pt x="40" y="28"/>
                      <a:pt x="40" y="19"/>
                      <a:pt x="34" y="13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1" y="0"/>
                      <a:pt x="11" y="0"/>
                      <a:pt x="5" y="6"/>
                    </a:cubicBezTo>
                    <a:cubicBezTo>
                      <a:pt x="0" y="12"/>
                      <a:pt x="0" y="21"/>
                      <a:pt x="5" y="27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8" y="40"/>
                      <a:pt x="28" y="40"/>
                      <a:pt x="34" y="34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21" name="Freeform 42"/>
              <p:cNvSpPr>
                <a:spLocks noEditPoints="1"/>
              </p:cNvSpPr>
              <p:nvPr/>
            </p:nvSpPr>
            <p:spPr bwMode="auto">
              <a:xfrm>
                <a:off x="6250971" y="4657243"/>
                <a:ext cx="502856" cy="586666"/>
              </a:xfrm>
              <a:custGeom>
                <a:avLst/>
                <a:gdLst>
                  <a:gd name="T0" fmla="*/ 90 w 180"/>
                  <a:gd name="T1" fmla="*/ 0 h 210"/>
                  <a:gd name="T2" fmla="*/ 32 w 180"/>
                  <a:gd name="T3" fmla="*/ 23 h 210"/>
                  <a:gd name="T4" fmla="*/ 32 w 180"/>
                  <a:gd name="T5" fmla="*/ 137 h 210"/>
                  <a:gd name="T6" fmla="*/ 53 w 180"/>
                  <a:gd name="T7" fmla="*/ 173 h 210"/>
                  <a:gd name="T8" fmla="*/ 43 w 180"/>
                  <a:gd name="T9" fmla="*/ 187 h 210"/>
                  <a:gd name="T10" fmla="*/ 58 w 180"/>
                  <a:gd name="T11" fmla="*/ 202 h 210"/>
                  <a:gd name="T12" fmla="*/ 73 w 180"/>
                  <a:gd name="T13" fmla="*/ 202 h 210"/>
                  <a:gd name="T14" fmla="*/ 90 w 180"/>
                  <a:gd name="T15" fmla="*/ 210 h 210"/>
                  <a:gd name="T16" fmla="*/ 107 w 180"/>
                  <a:gd name="T17" fmla="*/ 202 h 210"/>
                  <a:gd name="T18" fmla="*/ 122 w 180"/>
                  <a:gd name="T19" fmla="*/ 202 h 210"/>
                  <a:gd name="T20" fmla="*/ 137 w 180"/>
                  <a:gd name="T21" fmla="*/ 187 h 210"/>
                  <a:gd name="T22" fmla="*/ 127 w 180"/>
                  <a:gd name="T23" fmla="*/ 173 h 210"/>
                  <a:gd name="T24" fmla="*/ 148 w 180"/>
                  <a:gd name="T25" fmla="*/ 137 h 210"/>
                  <a:gd name="T26" fmla="*/ 148 w 180"/>
                  <a:gd name="T27" fmla="*/ 23 h 210"/>
                  <a:gd name="T28" fmla="*/ 90 w 180"/>
                  <a:gd name="T29" fmla="*/ 0 h 210"/>
                  <a:gd name="T30" fmla="*/ 90 w 180"/>
                  <a:gd name="T31" fmla="*/ 30 h 210"/>
                  <a:gd name="T32" fmla="*/ 113 w 180"/>
                  <a:gd name="T33" fmla="*/ 55 h 210"/>
                  <a:gd name="T34" fmla="*/ 90 w 180"/>
                  <a:gd name="T35" fmla="*/ 83 h 210"/>
                  <a:gd name="T36" fmla="*/ 68 w 180"/>
                  <a:gd name="T37" fmla="*/ 55 h 210"/>
                  <a:gd name="T38" fmla="*/ 90 w 180"/>
                  <a:gd name="T39" fmla="*/ 30 h 210"/>
                  <a:gd name="T40" fmla="*/ 134 w 180"/>
                  <a:gd name="T41" fmla="*/ 107 h 210"/>
                  <a:gd name="T42" fmla="*/ 127 w 180"/>
                  <a:gd name="T43" fmla="*/ 116 h 210"/>
                  <a:gd name="T44" fmla="*/ 124 w 180"/>
                  <a:gd name="T45" fmla="*/ 119 h 210"/>
                  <a:gd name="T46" fmla="*/ 98 w 180"/>
                  <a:gd name="T47" fmla="*/ 170 h 210"/>
                  <a:gd name="T48" fmla="*/ 98 w 180"/>
                  <a:gd name="T49" fmla="*/ 172 h 210"/>
                  <a:gd name="T50" fmla="*/ 90 w 180"/>
                  <a:gd name="T51" fmla="*/ 172 h 210"/>
                  <a:gd name="T52" fmla="*/ 83 w 180"/>
                  <a:gd name="T53" fmla="*/ 172 h 210"/>
                  <a:gd name="T54" fmla="*/ 82 w 180"/>
                  <a:gd name="T55" fmla="*/ 170 h 210"/>
                  <a:gd name="T56" fmla="*/ 56 w 180"/>
                  <a:gd name="T57" fmla="*/ 119 h 210"/>
                  <a:gd name="T58" fmla="*/ 53 w 180"/>
                  <a:gd name="T59" fmla="*/ 116 h 210"/>
                  <a:gd name="T60" fmla="*/ 46 w 180"/>
                  <a:gd name="T61" fmla="*/ 107 h 210"/>
                  <a:gd name="T62" fmla="*/ 44 w 180"/>
                  <a:gd name="T63" fmla="*/ 102 h 210"/>
                  <a:gd name="T64" fmla="*/ 49 w 180"/>
                  <a:gd name="T65" fmla="*/ 94 h 210"/>
                  <a:gd name="T66" fmla="*/ 72 w 180"/>
                  <a:gd name="T67" fmla="*/ 89 h 210"/>
                  <a:gd name="T68" fmla="*/ 78 w 180"/>
                  <a:gd name="T69" fmla="*/ 91 h 210"/>
                  <a:gd name="T70" fmla="*/ 90 w 180"/>
                  <a:gd name="T71" fmla="*/ 120 h 210"/>
                  <a:gd name="T72" fmla="*/ 102 w 180"/>
                  <a:gd name="T73" fmla="*/ 91 h 210"/>
                  <a:gd name="T74" fmla="*/ 108 w 180"/>
                  <a:gd name="T75" fmla="*/ 89 h 210"/>
                  <a:gd name="T76" fmla="*/ 131 w 180"/>
                  <a:gd name="T77" fmla="*/ 94 h 210"/>
                  <a:gd name="T78" fmla="*/ 136 w 180"/>
                  <a:gd name="T79" fmla="*/ 102 h 210"/>
                  <a:gd name="T80" fmla="*/ 134 w 180"/>
                  <a:gd name="T81" fmla="*/ 10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210">
                    <a:moveTo>
                      <a:pt x="90" y="0"/>
                    </a:moveTo>
                    <a:cubicBezTo>
                      <a:pt x="68" y="0"/>
                      <a:pt x="48" y="8"/>
                      <a:pt x="32" y="23"/>
                    </a:cubicBezTo>
                    <a:cubicBezTo>
                      <a:pt x="0" y="55"/>
                      <a:pt x="0" y="106"/>
                      <a:pt x="32" y="137"/>
                    </a:cubicBezTo>
                    <a:cubicBezTo>
                      <a:pt x="43" y="148"/>
                      <a:pt x="51" y="153"/>
                      <a:pt x="53" y="173"/>
                    </a:cubicBezTo>
                    <a:cubicBezTo>
                      <a:pt x="47" y="175"/>
                      <a:pt x="43" y="181"/>
                      <a:pt x="43" y="187"/>
                    </a:cubicBezTo>
                    <a:cubicBezTo>
                      <a:pt x="43" y="195"/>
                      <a:pt x="50" y="202"/>
                      <a:pt x="58" y="202"/>
                    </a:cubicBezTo>
                    <a:cubicBezTo>
                      <a:pt x="73" y="202"/>
                      <a:pt x="73" y="202"/>
                      <a:pt x="73" y="202"/>
                    </a:cubicBezTo>
                    <a:cubicBezTo>
                      <a:pt x="77" y="207"/>
                      <a:pt x="83" y="210"/>
                      <a:pt x="90" y="210"/>
                    </a:cubicBezTo>
                    <a:cubicBezTo>
                      <a:pt x="97" y="210"/>
                      <a:pt x="103" y="207"/>
                      <a:pt x="107" y="202"/>
                    </a:cubicBezTo>
                    <a:cubicBezTo>
                      <a:pt x="122" y="202"/>
                      <a:pt x="122" y="202"/>
                      <a:pt x="122" y="202"/>
                    </a:cubicBezTo>
                    <a:cubicBezTo>
                      <a:pt x="130" y="202"/>
                      <a:pt x="137" y="195"/>
                      <a:pt x="137" y="187"/>
                    </a:cubicBezTo>
                    <a:cubicBezTo>
                      <a:pt x="137" y="181"/>
                      <a:pt x="133" y="175"/>
                      <a:pt x="127" y="173"/>
                    </a:cubicBezTo>
                    <a:cubicBezTo>
                      <a:pt x="129" y="153"/>
                      <a:pt x="137" y="148"/>
                      <a:pt x="148" y="137"/>
                    </a:cubicBezTo>
                    <a:cubicBezTo>
                      <a:pt x="180" y="106"/>
                      <a:pt x="180" y="55"/>
                      <a:pt x="148" y="23"/>
                    </a:cubicBezTo>
                    <a:cubicBezTo>
                      <a:pt x="132" y="8"/>
                      <a:pt x="112" y="0"/>
                      <a:pt x="90" y="0"/>
                    </a:cubicBezTo>
                    <a:close/>
                    <a:moveTo>
                      <a:pt x="90" y="30"/>
                    </a:moveTo>
                    <a:cubicBezTo>
                      <a:pt x="103" y="30"/>
                      <a:pt x="113" y="40"/>
                      <a:pt x="113" y="55"/>
                    </a:cubicBezTo>
                    <a:cubicBezTo>
                      <a:pt x="113" y="69"/>
                      <a:pt x="102" y="83"/>
                      <a:pt x="90" y="83"/>
                    </a:cubicBezTo>
                    <a:cubicBezTo>
                      <a:pt x="78" y="83"/>
                      <a:pt x="68" y="69"/>
                      <a:pt x="68" y="55"/>
                    </a:cubicBezTo>
                    <a:cubicBezTo>
                      <a:pt x="68" y="40"/>
                      <a:pt x="77" y="30"/>
                      <a:pt x="90" y="30"/>
                    </a:cubicBezTo>
                    <a:close/>
                    <a:moveTo>
                      <a:pt x="134" y="107"/>
                    </a:moveTo>
                    <a:cubicBezTo>
                      <a:pt x="132" y="110"/>
                      <a:pt x="130" y="113"/>
                      <a:pt x="127" y="116"/>
                    </a:cubicBezTo>
                    <a:cubicBezTo>
                      <a:pt x="126" y="117"/>
                      <a:pt x="125" y="118"/>
                      <a:pt x="124" y="119"/>
                    </a:cubicBezTo>
                    <a:cubicBezTo>
                      <a:pt x="114" y="129"/>
                      <a:pt x="101" y="141"/>
                      <a:pt x="98" y="170"/>
                    </a:cubicBezTo>
                    <a:cubicBezTo>
                      <a:pt x="98" y="172"/>
                      <a:pt x="98" y="172"/>
                      <a:pt x="98" y="172"/>
                    </a:cubicBezTo>
                    <a:cubicBezTo>
                      <a:pt x="90" y="172"/>
                      <a:pt x="90" y="172"/>
                      <a:pt x="90" y="172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82" y="170"/>
                      <a:pt x="82" y="170"/>
                      <a:pt x="82" y="170"/>
                    </a:cubicBezTo>
                    <a:cubicBezTo>
                      <a:pt x="80" y="141"/>
                      <a:pt x="67" y="129"/>
                      <a:pt x="56" y="119"/>
                    </a:cubicBezTo>
                    <a:cubicBezTo>
                      <a:pt x="55" y="118"/>
                      <a:pt x="54" y="117"/>
                      <a:pt x="53" y="116"/>
                    </a:cubicBezTo>
                    <a:cubicBezTo>
                      <a:pt x="50" y="113"/>
                      <a:pt x="48" y="110"/>
                      <a:pt x="46" y="107"/>
                    </a:cubicBezTo>
                    <a:cubicBezTo>
                      <a:pt x="45" y="105"/>
                      <a:pt x="44" y="102"/>
                      <a:pt x="44" y="102"/>
                    </a:cubicBezTo>
                    <a:cubicBezTo>
                      <a:pt x="44" y="98"/>
                      <a:pt x="46" y="95"/>
                      <a:pt x="49" y="94"/>
                    </a:cubicBezTo>
                    <a:cubicBezTo>
                      <a:pt x="49" y="94"/>
                      <a:pt x="68" y="90"/>
                      <a:pt x="72" y="89"/>
                    </a:cubicBezTo>
                    <a:cubicBezTo>
                      <a:pt x="75" y="89"/>
                      <a:pt x="77" y="89"/>
                      <a:pt x="78" y="91"/>
                    </a:cubicBezTo>
                    <a:cubicBezTo>
                      <a:pt x="79" y="94"/>
                      <a:pt x="88" y="115"/>
                      <a:pt x="90" y="120"/>
                    </a:cubicBezTo>
                    <a:cubicBezTo>
                      <a:pt x="92" y="115"/>
                      <a:pt x="101" y="94"/>
                      <a:pt x="102" y="91"/>
                    </a:cubicBezTo>
                    <a:cubicBezTo>
                      <a:pt x="103" y="89"/>
                      <a:pt x="105" y="89"/>
                      <a:pt x="108" y="89"/>
                    </a:cubicBezTo>
                    <a:cubicBezTo>
                      <a:pt x="112" y="90"/>
                      <a:pt x="131" y="94"/>
                      <a:pt x="131" y="94"/>
                    </a:cubicBezTo>
                    <a:cubicBezTo>
                      <a:pt x="134" y="95"/>
                      <a:pt x="136" y="98"/>
                      <a:pt x="136" y="102"/>
                    </a:cubicBezTo>
                    <a:cubicBezTo>
                      <a:pt x="136" y="102"/>
                      <a:pt x="136" y="105"/>
                      <a:pt x="134" y="107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</p:grpSp>
      </p:grpSp>
      <p:sp>
        <p:nvSpPr>
          <p:cNvPr id="22" name="ZoneTexte 21"/>
          <p:cNvSpPr txBox="1"/>
          <p:nvPr/>
        </p:nvSpPr>
        <p:spPr>
          <a:xfrm>
            <a:off x="8014369" y="3937756"/>
            <a:ext cx="4641346" cy="388824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Mentionnez le</a:t>
            </a:r>
            <a:r>
              <a:rPr lang="fr-FR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 </a:t>
            </a:r>
            <a:r>
              <a:rPr kumimoji="0" lang="fr-FR" sz="24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comptes officiels </a:t>
            </a:r>
          </a:p>
          <a:p>
            <a:pPr algn="ctr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/>
              <a:t>Facebook : @</a:t>
            </a:r>
            <a:r>
              <a:rPr lang="fr-FR" sz="2000" dirty="0" err="1"/>
              <a:t>universite.paris.nanterre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Twitter : @</a:t>
            </a:r>
            <a:r>
              <a:rPr lang="fr-FR" sz="2000" dirty="0" err="1"/>
              <a:t>UParisNanterre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Instagram : @</a:t>
            </a:r>
            <a:r>
              <a:rPr lang="fr-FR" sz="2000" dirty="0" err="1"/>
              <a:t>UParisNanterre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err="1"/>
              <a:t>Youtube</a:t>
            </a:r>
            <a:r>
              <a:rPr lang="fr-FR" sz="2000" dirty="0"/>
              <a:t> : Université Paris </a:t>
            </a:r>
            <a:r>
              <a:rPr lang="fr-FR" sz="2000" dirty="0" smtClean="0"/>
              <a:t>Nanterre</a:t>
            </a:r>
          </a:p>
          <a:p>
            <a:pPr algn="ctr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algn="ctr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200" b="1" dirty="0" smtClean="0">
                <a:latin typeface="+mn-lt"/>
                <a:ea typeface="+mn-ea"/>
                <a:cs typeface="+mn-cs"/>
              </a:rPr>
              <a:t>#</a:t>
            </a:r>
            <a:r>
              <a:rPr lang="fr-FR" sz="3200" b="1" dirty="0" err="1" smtClean="0">
                <a:latin typeface="+mn-lt"/>
                <a:ea typeface="+mn-ea"/>
                <a:cs typeface="+mn-cs"/>
              </a:rPr>
              <a:t>UParisNanterre</a:t>
            </a:r>
            <a:endParaRPr kumimoji="0" lang="fr-F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41375" y="3685041"/>
            <a:ext cx="7172994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Facebook : </a:t>
            </a: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63 370 </a:t>
            </a:r>
            <a:r>
              <a:rPr kumimoji="0" lang="fr-FR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followers</a:t>
            </a: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- 6</a:t>
            </a:r>
            <a:r>
              <a:rPr kumimoji="0" lang="fr-FR" sz="2400" b="0" i="0" u="none" strike="noStrike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</a:t>
            </a: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place </a:t>
            </a:r>
          </a:p>
          <a:p>
            <a:pPr marL="0" marR="0" indent="0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Twitter </a:t>
            </a:r>
            <a:r>
              <a:rPr lang="fr-FR" sz="2400" dirty="0" smtClean="0">
                <a:latin typeface="+mn-lt"/>
                <a:ea typeface="+mn-ea"/>
                <a:cs typeface="+mn-cs"/>
              </a:rPr>
              <a:t>: 16400 abonnés – 2</a:t>
            </a:r>
            <a:r>
              <a:rPr lang="fr-FR" sz="2400" baseline="30000" dirty="0" smtClean="0">
                <a:latin typeface="+mn-lt"/>
                <a:ea typeface="+mn-ea"/>
                <a:cs typeface="+mn-cs"/>
              </a:rPr>
              <a:t>ème</a:t>
            </a:r>
            <a:r>
              <a:rPr lang="fr-FR" sz="2400" dirty="0" smtClean="0">
                <a:latin typeface="+mn-lt"/>
                <a:ea typeface="+mn-ea"/>
                <a:cs typeface="+mn-cs"/>
              </a:rPr>
              <a:t> université la plus influente (classement </a:t>
            </a:r>
            <a:r>
              <a:rPr lang="fr-FR" sz="2400" dirty="0" err="1" smtClean="0">
                <a:latin typeface="+mn-lt"/>
                <a:ea typeface="+mn-ea"/>
                <a:cs typeface="+mn-cs"/>
              </a:rPr>
              <a:t>HEADway</a:t>
            </a:r>
            <a:r>
              <a:rPr lang="fr-FR" sz="2400" dirty="0" smtClean="0">
                <a:latin typeface="+mn-lt"/>
                <a:ea typeface="+mn-ea"/>
                <a:cs typeface="+mn-cs"/>
              </a:rPr>
              <a:t> – juin 2018)</a:t>
            </a:r>
          </a:p>
          <a:p>
            <a:pPr marL="0" marR="0" indent="0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Instagram : </a:t>
            </a:r>
            <a:r>
              <a:rPr kumimoji="0" lang="fr-F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4478 abonnés – 6</a:t>
            </a:r>
            <a:r>
              <a:rPr kumimoji="0" lang="fr-FR" sz="2400" b="0" i="0" u="none" strike="noStrike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</a:t>
            </a:r>
            <a:r>
              <a:rPr kumimoji="0" lang="fr-F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place</a:t>
            </a:r>
          </a:p>
          <a:p>
            <a:pPr marL="0" marR="0" indent="0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You tube : </a:t>
            </a:r>
            <a:r>
              <a:rPr lang="fr-FR" sz="2400" baseline="0" dirty="0" smtClean="0">
                <a:latin typeface="+mn-lt"/>
                <a:ea typeface="+mn-ea"/>
                <a:cs typeface="+mn-cs"/>
              </a:rPr>
              <a:t>652 abonnés – 69705 vues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7744936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7"/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178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4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6" name="Shape 181"/>
          <p:cNvSpPr>
            <a:spLocks noChangeArrowheads="1"/>
          </p:cNvSpPr>
          <p:nvPr/>
        </p:nvSpPr>
        <p:spPr bwMode="auto">
          <a:xfrm>
            <a:off x="841374" y="2810136"/>
            <a:ext cx="10903935" cy="51809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hangingPunct="0"/>
            <a:r>
              <a:rPr lang="fr-FR" sz="2700" dirty="0" smtClean="0">
                <a:solidFill>
                  <a:srgbClr val="53585F"/>
                </a:solidFill>
                <a:sym typeface="Averta"/>
              </a:rPr>
              <a:t>Le webzine de la communauté de l’Université Paris Nanterre</a:t>
            </a:r>
            <a:endParaRPr lang="fr-FR" sz="2700" dirty="0">
              <a:solidFill>
                <a:srgbClr val="53585F"/>
              </a:solidFill>
              <a:sym typeface="Averta"/>
            </a:endParaRPr>
          </a:p>
        </p:txBody>
      </p:sp>
      <p:sp>
        <p:nvSpPr>
          <p:cNvPr id="8" name="Shape 180"/>
          <p:cNvSpPr>
            <a:spLocks noChangeArrowheads="1"/>
          </p:cNvSpPr>
          <p:nvPr/>
        </p:nvSpPr>
        <p:spPr bwMode="auto">
          <a:xfrm>
            <a:off x="865188" y="776288"/>
            <a:ext cx="11494978" cy="206210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4000" dirty="0">
                <a:solidFill>
                  <a:srgbClr val="D8232A"/>
                </a:solidFill>
                <a:sym typeface="Averta"/>
              </a:rPr>
              <a:t>Les solutions de </a:t>
            </a:r>
            <a:r>
              <a:rPr lang="fr-FR" sz="4000" dirty="0" smtClean="0">
                <a:solidFill>
                  <a:srgbClr val="D8232A"/>
                </a:solidFill>
                <a:sym typeface="Averta"/>
              </a:rPr>
              <a:t>communication : </a:t>
            </a:r>
          </a:p>
          <a:p>
            <a:pPr hangingPunct="0"/>
            <a:r>
              <a:rPr lang="fr-FR" sz="4000" dirty="0" smtClean="0">
                <a:solidFill>
                  <a:srgbClr val="D8232A"/>
                </a:solidFill>
                <a:sym typeface="Averta"/>
              </a:rPr>
              <a:t>Point COMMUN</a:t>
            </a:r>
            <a:br>
              <a:rPr lang="fr-FR" sz="4000" dirty="0" smtClean="0">
                <a:solidFill>
                  <a:srgbClr val="D8232A"/>
                </a:solidFill>
                <a:sym typeface="Averta"/>
              </a:rPr>
            </a:br>
            <a:r>
              <a:rPr lang="fr-FR" sz="4900" dirty="0" smtClean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  <a:endParaRPr lang="fr-FR" sz="4900" dirty="0">
              <a:solidFill>
                <a:srgbClr val="D8232A"/>
              </a:solidFill>
              <a:latin typeface="Averta"/>
              <a:ea typeface="Averta"/>
              <a:cs typeface="Averta"/>
              <a:sym typeface="Averta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2468518" y="7203392"/>
            <a:ext cx="8677703" cy="1535736"/>
            <a:chOff x="2468518" y="6998434"/>
            <a:chExt cx="8677703" cy="1535736"/>
          </a:xfrm>
        </p:grpSpPr>
        <p:sp>
          <p:nvSpPr>
            <p:cNvPr id="14" name="Rectangle 13"/>
            <p:cNvSpPr/>
            <p:nvPr/>
          </p:nvSpPr>
          <p:spPr>
            <a:xfrm>
              <a:off x="4244426" y="7474980"/>
              <a:ext cx="69017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fr-FR" sz="2400" b="1" dirty="0" smtClean="0">
                  <a:solidFill>
                    <a:schemeClr val="bg1">
                      <a:lumMod val="50000"/>
                    </a:schemeClr>
                  </a:solidFill>
                </a:rPr>
                <a:t>Antoine Verrier et Eva </a:t>
              </a:r>
              <a:r>
                <a:rPr lang="fr-FR" sz="2400" b="1" dirty="0" err="1" smtClean="0">
                  <a:solidFill>
                    <a:schemeClr val="bg1">
                      <a:lumMod val="50000"/>
                    </a:schemeClr>
                  </a:solidFill>
                </a:rPr>
                <a:t>Cochey</a:t>
              </a:r>
              <a:r>
                <a:rPr lang="fr-FR" sz="2400" b="1" dirty="0" err="1">
                  <a:solidFill>
                    <a:schemeClr val="bg1">
                      <a:lumMod val="50000"/>
                    </a:schemeClr>
                  </a:solidFill>
                </a:rPr>
                <a:t>-</a:t>
              </a:r>
              <a:r>
                <a:rPr lang="fr-FR" sz="2400" b="1" dirty="0" err="1" smtClean="0">
                  <a:solidFill>
                    <a:schemeClr val="bg1">
                      <a:lumMod val="50000"/>
                    </a:schemeClr>
                  </a:solidFill>
                </a:rPr>
                <a:t>Cahuzac</a:t>
              </a:r>
              <a:endParaRPr lang="fr-FR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5" name="Groupe 14"/>
            <p:cNvGrpSpPr/>
            <p:nvPr/>
          </p:nvGrpSpPr>
          <p:grpSpPr>
            <a:xfrm>
              <a:off x="2468518" y="6998434"/>
              <a:ext cx="1565364" cy="1535736"/>
              <a:chOff x="6128208" y="4509691"/>
              <a:chExt cx="748383" cy="734218"/>
            </a:xfrm>
          </p:grpSpPr>
          <p:sp>
            <p:nvSpPr>
              <p:cNvPr id="16" name="Freeform 37"/>
              <p:cNvSpPr>
                <a:spLocks/>
              </p:cNvSpPr>
              <p:nvPr/>
            </p:nvSpPr>
            <p:spPr bwMode="auto">
              <a:xfrm>
                <a:off x="6461085" y="4509691"/>
                <a:ext cx="83810" cy="112140"/>
              </a:xfrm>
              <a:custGeom>
                <a:avLst/>
                <a:gdLst>
                  <a:gd name="T0" fmla="*/ 15 w 30"/>
                  <a:gd name="T1" fmla="*/ 40 h 40"/>
                  <a:gd name="T2" fmla="*/ 30 w 30"/>
                  <a:gd name="T3" fmla="*/ 25 h 40"/>
                  <a:gd name="T4" fmla="*/ 30 w 30"/>
                  <a:gd name="T5" fmla="*/ 15 h 40"/>
                  <a:gd name="T6" fmla="*/ 15 w 30"/>
                  <a:gd name="T7" fmla="*/ 0 h 40"/>
                  <a:gd name="T8" fmla="*/ 0 w 30"/>
                  <a:gd name="T9" fmla="*/ 15 h 40"/>
                  <a:gd name="T10" fmla="*/ 0 w 30"/>
                  <a:gd name="T11" fmla="*/ 25 h 40"/>
                  <a:gd name="T12" fmla="*/ 15 w 30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0">
                    <a:moveTo>
                      <a:pt x="15" y="40"/>
                    </a:moveTo>
                    <a:cubicBezTo>
                      <a:pt x="23" y="40"/>
                      <a:pt x="30" y="34"/>
                      <a:pt x="30" y="2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4"/>
                      <a:pt x="7" y="40"/>
                      <a:pt x="15" y="40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7" name="Freeform 38"/>
              <p:cNvSpPr>
                <a:spLocks/>
              </p:cNvSpPr>
              <p:nvPr/>
            </p:nvSpPr>
            <p:spPr bwMode="auto">
              <a:xfrm>
                <a:off x="6765632" y="4805976"/>
                <a:ext cx="110959" cy="83810"/>
              </a:xfrm>
              <a:custGeom>
                <a:avLst/>
                <a:gdLst>
                  <a:gd name="T0" fmla="*/ 25 w 40"/>
                  <a:gd name="T1" fmla="*/ 0 h 30"/>
                  <a:gd name="T2" fmla="*/ 15 w 40"/>
                  <a:gd name="T3" fmla="*/ 0 h 30"/>
                  <a:gd name="T4" fmla="*/ 0 w 40"/>
                  <a:gd name="T5" fmla="*/ 15 h 30"/>
                  <a:gd name="T6" fmla="*/ 15 w 40"/>
                  <a:gd name="T7" fmla="*/ 30 h 30"/>
                  <a:gd name="T8" fmla="*/ 25 w 40"/>
                  <a:gd name="T9" fmla="*/ 30 h 30"/>
                  <a:gd name="T10" fmla="*/ 40 w 40"/>
                  <a:gd name="T11" fmla="*/ 15 h 30"/>
                  <a:gd name="T12" fmla="*/ 25 w 4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0">
                    <a:moveTo>
                      <a:pt x="2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33" y="30"/>
                      <a:pt x="40" y="23"/>
                      <a:pt x="40" y="15"/>
                    </a:cubicBezTo>
                    <a:cubicBezTo>
                      <a:pt x="40" y="6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8" name="Freeform 39"/>
              <p:cNvSpPr>
                <a:spLocks/>
              </p:cNvSpPr>
              <p:nvPr/>
            </p:nvSpPr>
            <p:spPr bwMode="auto">
              <a:xfrm>
                <a:off x="6128208" y="4805976"/>
                <a:ext cx="112140" cy="83810"/>
              </a:xfrm>
              <a:custGeom>
                <a:avLst/>
                <a:gdLst>
                  <a:gd name="T0" fmla="*/ 25 w 40"/>
                  <a:gd name="T1" fmla="*/ 0 h 30"/>
                  <a:gd name="T2" fmla="*/ 15 w 40"/>
                  <a:gd name="T3" fmla="*/ 0 h 30"/>
                  <a:gd name="T4" fmla="*/ 0 w 40"/>
                  <a:gd name="T5" fmla="*/ 15 h 30"/>
                  <a:gd name="T6" fmla="*/ 15 w 40"/>
                  <a:gd name="T7" fmla="*/ 30 h 30"/>
                  <a:gd name="T8" fmla="*/ 25 w 40"/>
                  <a:gd name="T9" fmla="*/ 30 h 30"/>
                  <a:gd name="T10" fmla="*/ 40 w 40"/>
                  <a:gd name="T11" fmla="*/ 15 h 30"/>
                  <a:gd name="T12" fmla="*/ 25 w 4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0">
                    <a:moveTo>
                      <a:pt x="2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33" y="30"/>
                      <a:pt x="40" y="23"/>
                      <a:pt x="40" y="15"/>
                    </a:cubicBezTo>
                    <a:cubicBezTo>
                      <a:pt x="40" y="6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9" name="Freeform 40"/>
              <p:cNvSpPr>
                <a:spLocks/>
              </p:cNvSpPr>
              <p:nvPr/>
            </p:nvSpPr>
            <p:spPr bwMode="auto">
              <a:xfrm>
                <a:off x="6667658" y="4595862"/>
                <a:ext cx="110959" cy="112140"/>
              </a:xfrm>
              <a:custGeom>
                <a:avLst/>
                <a:gdLst>
                  <a:gd name="T0" fmla="*/ 34 w 40"/>
                  <a:gd name="T1" fmla="*/ 6 h 40"/>
                  <a:gd name="T2" fmla="*/ 13 w 40"/>
                  <a:gd name="T3" fmla="*/ 6 h 40"/>
                  <a:gd name="T4" fmla="*/ 6 w 40"/>
                  <a:gd name="T5" fmla="*/ 13 h 40"/>
                  <a:gd name="T6" fmla="*/ 6 w 40"/>
                  <a:gd name="T7" fmla="*/ 34 h 40"/>
                  <a:gd name="T8" fmla="*/ 27 w 40"/>
                  <a:gd name="T9" fmla="*/ 34 h 40"/>
                  <a:gd name="T10" fmla="*/ 34 w 40"/>
                  <a:gd name="T11" fmla="*/ 27 h 40"/>
                  <a:gd name="T12" fmla="*/ 34 w 40"/>
                  <a:gd name="T13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0">
                    <a:moveTo>
                      <a:pt x="34" y="6"/>
                    </a:moveTo>
                    <a:cubicBezTo>
                      <a:pt x="28" y="0"/>
                      <a:pt x="19" y="0"/>
                      <a:pt x="13" y="6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19"/>
                      <a:pt x="0" y="28"/>
                      <a:pt x="6" y="34"/>
                    </a:cubicBezTo>
                    <a:cubicBezTo>
                      <a:pt x="12" y="40"/>
                      <a:pt x="21" y="40"/>
                      <a:pt x="27" y="34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40" y="21"/>
                      <a:pt x="40" y="12"/>
                      <a:pt x="34" y="6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>
                <a:off x="6226183" y="4595862"/>
                <a:ext cx="112140" cy="112140"/>
              </a:xfrm>
              <a:custGeom>
                <a:avLst/>
                <a:gdLst>
                  <a:gd name="T0" fmla="*/ 34 w 40"/>
                  <a:gd name="T1" fmla="*/ 34 h 40"/>
                  <a:gd name="T2" fmla="*/ 34 w 40"/>
                  <a:gd name="T3" fmla="*/ 13 h 40"/>
                  <a:gd name="T4" fmla="*/ 27 w 40"/>
                  <a:gd name="T5" fmla="*/ 6 h 40"/>
                  <a:gd name="T6" fmla="*/ 5 w 40"/>
                  <a:gd name="T7" fmla="*/ 6 h 40"/>
                  <a:gd name="T8" fmla="*/ 5 w 40"/>
                  <a:gd name="T9" fmla="*/ 27 h 40"/>
                  <a:gd name="T10" fmla="*/ 12 w 40"/>
                  <a:gd name="T11" fmla="*/ 34 h 40"/>
                  <a:gd name="T12" fmla="*/ 34 w 40"/>
                  <a:gd name="T13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0">
                    <a:moveTo>
                      <a:pt x="34" y="34"/>
                    </a:moveTo>
                    <a:cubicBezTo>
                      <a:pt x="40" y="28"/>
                      <a:pt x="40" y="19"/>
                      <a:pt x="34" y="13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1" y="0"/>
                      <a:pt x="11" y="0"/>
                      <a:pt x="5" y="6"/>
                    </a:cubicBezTo>
                    <a:cubicBezTo>
                      <a:pt x="0" y="12"/>
                      <a:pt x="0" y="21"/>
                      <a:pt x="5" y="27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8" y="40"/>
                      <a:pt x="28" y="40"/>
                      <a:pt x="34" y="34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21" name="Freeform 42"/>
              <p:cNvSpPr>
                <a:spLocks noEditPoints="1"/>
              </p:cNvSpPr>
              <p:nvPr/>
            </p:nvSpPr>
            <p:spPr bwMode="auto">
              <a:xfrm>
                <a:off x="6250971" y="4657243"/>
                <a:ext cx="502856" cy="586666"/>
              </a:xfrm>
              <a:custGeom>
                <a:avLst/>
                <a:gdLst>
                  <a:gd name="T0" fmla="*/ 90 w 180"/>
                  <a:gd name="T1" fmla="*/ 0 h 210"/>
                  <a:gd name="T2" fmla="*/ 32 w 180"/>
                  <a:gd name="T3" fmla="*/ 23 h 210"/>
                  <a:gd name="T4" fmla="*/ 32 w 180"/>
                  <a:gd name="T5" fmla="*/ 137 h 210"/>
                  <a:gd name="T6" fmla="*/ 53 w 180"/>
                  <a:gd name="T7" fmla="*/ 173 h 210"/>
                  <a:gd name="T8" fmla="*/ 43 w 180"/>
                  <a:gd name="T9" fmla="*/ 187 h 210"/>
                  <a:gd name="T10" fmla="*/ 58 w 180"/>
                  <a:gd name="T11" fmla="*/ 202 h 210"/>
                  <a:gd name="T12" fmla="*/ 73 w 180"/>
                  <a:gd name="T13" fmla="*/ 202 h 210"/>
                  <a:gd name="T14" fmla="*/ 90 w 180"/>
                  <a:gd name="T15" fmla="*/ 210 h 210"/>
                  <a:gd name="T16" fmla="*/ 107 w 180"/>
                  <a:gd name="T17" fmla="*/ 202 h 210"/>
                  <a:gd name="T18" fmla="*/ 122 w 180"/>
                  <a:gd name="T19" fmla="*/ 202 h 210"/>
                  <a:gd name="T20" fmla="*/ 137 w 180"/>
                  <a:gd name="T21" fmla="*/ 187 h 210"/>
                  <a:gd name="T22" fmla="*/ 127 w 180"/>
                  <a:gd name="T23" fmla="*/ 173 h 210"/>
                  <a:gd name="T24" fmla="*/ 148 w 180"/>
                  <a:gd name="T25" fmla="*/ 137 h 210"/>
                  <a:gd name="T26" fmla="*/ 148 w 180"/>
                  <a:gd name="T27" fmla="*/ 23 h 210"/>
                  <a:gd name="T28" fmla="*/ 90 w 180"/>
                  <a:gd name="T29" fmla="*/ 0 h 210"/>
                  <a:gd name="T30" fmla="*/ 90 w 180"/>
                  <a:gd name="T31" fmla="*/ 30 h 210"/>
                  <a:gd name="T32" fmla="*/ 113 w 180"/>
                  <a:gd name="T33" fmla="*/ 55 h 210"/>
                  <a:gd name="T34" fmla="*/ 90 w 180"/>
                  <a:gd name="T35" fmla="*/ 83 h 210"/>
                  <a:gd name="T36" fmla="*/ 68 w 180"/>
                  <a:gd name="T37" fmla="*/ 55 h 210"/>
                  <a:gd name="T38" fmla="*/ 90 w 180"/>
                  <a:gd name="T39" fmla="*/ 30 h 210"/>
                  <a:gd name="T40" fmla="*/ 134 w 180"/>
                  <a:gd name="T41" fmla="*/ 107 h 210"/>
                  <a:gd name="T42" fmla="*/ 127 w 180"/>
                  <a:gd name="T43" fmla="*/ 116 h 210"/>
                  <a:gd name="T44" fmla="*/ 124 w 180"/>
                  <a:gd name="T45" fmla="*/ 119 h 210"/>
                  <a:gd name="T46" fmla="*/ 98 w 180"/>
                  <a:gd name="T47" fmla="*/ 170 h 210"/>
                  <a:gd name="T48" fmla="*/ 98 w 180"/>
                  <a:gd name="T49" fmla="*/ 172 h 210"/>
                  <a:gd name="T50" fmla="*/ 90 w 180"/>
                  <a:gd name="T51" fmla="*/ 172 h 210"/>
                  <a:gd name="T52" fmla="*/ 83 w 180"/>
                  <a:gd name="T53" fmla="*/ 172 h 210"/>
                  <a:gd name="T54" fmla="*/ 82 w 180"/>
                  <a:gd name="T55" fmla="*/ 170 h 210"/>
                  <a:gd name="T56" fmla="*/ 56 w 180"/>
                  <a:gd name="T57" fmla="*/ 119 h 210"/>
                  <a:gd name="T58" fmla="*/ 53 w 180"/>
                  <a:gd name="T59" fmla="*/ 116 h 210"/>
                  <a:gd name="T60" fmla="*/ 46 w 180"/>
                  <a:gd name="T61" fmla="*/ 107 h 210"/>
                  <a:gd name="T62" fmla="*/ 44 w 180"/>
                  <a:gd name="T63" fmla="*/ 102 h 210"/>
                  <a:gd name="T64" fmla="*/ 49 w 180"/>
                  <a:gd name="T65" fmla="*/ 94 h 210"/>
                  <a:gd name="T66" fmla="*/ 72 w 180"/>
                  <a:gd name="T67" fmla="*/ 89 h 210"/>
                  <a:gd name="T68" fmla="*/ 78 w 180"/>
                  <a:gd name="T69" fmla="*/ 91 h 210"/>
                  <a:gd name="T70" fmla="*/ 90 w 180"/>
                  <a:gd name="T71" fmla="*/ 120 h 210"/>
                  <a:gd name="T72" fmla="*/ 102 w 180"/>
                  <a:gd name="T73" fmla="*/ 91 h 210"/>
                  <a:gd name="T74" fmla="*/ 108 w 180"/>
                  <a:gd name="T75" fmla="*/ 89 h 210"/>
                  <a:gd name="T76" fmla="*/ 131 w 180"/>
                  <a:gd name="T77" fmla="*/ 94 h 210"/>
                  <a:gd name="T78" fmla="*/ 136 w 180"/>
                  <a:gd name="T79" fmla="*/ 102 h 210"/>
                  <a:gd name="T80" fmla="*/ 134 w 180"/>
                  <a:gd name="T81" fmla="*/ 10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210">
                    <a:moveTo>
                      <a:pt x="90" y="0"/>
                    </a:moveTo>
                    <a:cubicBezTo>
                      <a:pt x="68" y="0"/>
                      <a:pt x="48" y="8"/>
                      <a:pt x="32" y="23"/>
                    </a:cubicBezTo>
                    <a:cubicBezTo>
                      <a:pt x="0" y="55"/>
                      <a:pt x="0" y="106"/>
                      <a:pt x="32" y="137"/>
                    </a:cubicBezTo>
                    <a:cubicBezTo>
                      <a:pt x="43" y="148"/>
                      <a:pt x="51" y="153"/>
                      <a:pt x="53" y="173"/>
                    </a:cubicBezTo>
                    <a:cubicBezTo>
                      <a:pt x="47" y="175"/>
                      <a:pt x="43" y="181"/>
                      <a:pt x="43" y="187"/>
                    </a:cubicBezTo>
                    <a:cubicBezTo>
                      <a:pt x="43" y="195"/>
                      <a:pt x="50" y="202"/>
                      <a:pt x="58" y="202"/>
                    </a:cubicBezTo>
                    <a:cubicBezTo>
                      <a:pt x="73" y="202"/>
                      <a:pt x="73" y="202"/>
                      <a:pt x="73" y="202"/>
                    </a:cubicBezTo>
                    <a:cubicBezTo>
                      <a:pt x="77" y="207"/>
                      <a:pt x="83" y="210"/>
                      <a:pt x="90" y="210"/>
                    </a:cubicBezTo>
                    <a:cubicBezTo>
                      <a:pt x="97" y="210"/>
                      <a:pt x="103" y="207"/>
                      <a:pt x="107" y="202"/>
                    </a:cubicBezTo>
                    <a:cubicBezTo>
                      <a:pt x="122" y="202"/>
                      <a:pt x="122" y="202"/>
                      <a:pt x="122" y="202"/>
                    </a:cubicBezTo>
                    <a:cubicBezTo>
                      <a:pt x="130" y="202"/>
                      <a:pt x="137" y="195"/>
                      <a:pt x="137" y="187"/>
                    </a:cubicBezTo>
                    <a:cubicBezTo>
                      <a:pt x="137" y="181"/>
                      <a:pt x="133" y="175"/>
                      <a:pt x="127" y="173"/>
                    </a:cubicBezTo>
                    <a:cubicBezTo>
                      <a:pt x="129" y="153"/>
                      <a:pt x="137" y="148"/>
                      <a:pt x="148" y="137"/>
                    </a:cubicBezTo>
                    <a:cubicBezTo>
                      <a:pt x="180" y="106"/>
                      <a:pt x="180" y="55"/>
                      <a:pt x="148" y="23"/>
                    </a:cubicBezTo>
                    <a:cubicBezTo>
                      <a:pt x="132" y="8"/>
                      <a:pt x="112" y="0"/>
                      <a:pt x="90" y="0"/>
                    </a:cubicBezTo>
                    <a:close/>
                    <a:moveTo>
                      <a:pt x="90" y="30"/>
                    </a:moveTo>
                    <a:cubicBezTo>
                      <a:pt x="103" y="30"/>
                      <a:pt x="113" y="40"/>
                      <a:pt x="113" y="55"/>
                    </a:cubicBezTo>
                    <a:cubicBezTo>
                      <a:pt x="113" y="69"/>
                      <a:pt x="102" y="83"/>
                      <a:pt x="90" y="83"/>
                    </a:cubicBezTo>
                    <a:cubicBezTo>
                      <a:pt x="78" y="83"/>
                      <a:pt x="68" y="69"/>
                      <a:pt x="68" y="55"/>
                    </a:cubicBezTo>
                    <a:cubicBezTo>
                      <a:pt x="68" y="40"/>
                      <a:pt x="77" y="30"/>
                      <a:pt x="90" y="30"/>
                    </a:cubicBezTo>
                    <a:close/>
                    <a:moveTo>
                      <a:pt x="134" y="107"/>
                    </a:moveTo>
                    <a:cubicBezTo>
                      <a:pt x="132" y="110"/>
                      <a:pt x="130" y="113"/>
                      <a:pt x="127" y="116"/>
                    </a:cubicBezTo>
                    <a:cubicBezTo>
                      <a:pt x="126" y="117"/>
                      <a:pt x="125" y="118"/>
                      <a:pt x="124" y="119"/>
                    </a:cubicBezTo>
                    <a:cubicBezTo>
                      <a:pt x="114" y="129"/>
                      <a:pt x="101" y="141"/>
                      <a:pt x="98" y="170"/>
                    </a:cubicBezTo>
                    <a:cubicBezTo>
                      <a:pt x="98" y="172"/>
                      <a:pt x="98" y="172"/>
                      <a:pt x="98" y="172"/>
                    </a:cubicBezTo>
                    <a:cubicBezTo>
                      <a:pt x="90" y="172"/>
                      <a:pt x="90" y="172"/>
                      <a:pt x="90" y="172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82" y="170"/>
                      <a:pt x="82" y="170"/>
                      <a:pt x="82" y="170"/>
                    </a:cubicBezTo>
                    <a:cubicBezTo>
                      <a:pt x="80" y="141"/>
                      <a:pt x="67" y="129"/>
                      <a:pt x="56" y="119"/>
                    </a:cubicBezTo>
                    <a:cubicBezTo>
                      <a:pt x="55" y="118"/>
                      <a:pt x="54" y="117"/>
                      <a:pt x="53" y="116"/>
                    </a:cubicBezTo>
                    <a:cubicBezTo>
                      <a:pt x="50" y="113"/>
                      <a:pt x="48" y="110"/>
                      <a:pt x="46" y="107"/>
                    </a:cubicBezTo>
                    <a:cubicBezTo>
                      <a:pt x="45" y="105"/>
                      <a:pt x="44" y="102"/>
                      <a:pt x="44" y="102"/>
                    </a:cubicBezTo>
                    <a:cubicBezTo>
                      <a:pt x="44" y="98"/>
                      <a:pt x="46" y="95"/>
                      <a:pt x="49" y="94"/>
                    </a:cubicBezTo>
                    <a:cubicBezTo>
                      <a:pt x="49" y="94"/>
                      <a:pt x="68" y="90"/>
                      <a:pt x="72" y="89"/>
                    </a:cubicBezTo>
                    <a:cubicBezTo>
                      <a:pt x="75" y="89"/>
                      <a:pt x="77" y="89"/>
                      <a:pt x="78" y="91"/>
                    </a:cubicBezTo>
                    <a:cubicBezTo>
                      <a:pt x="79" y="94"/>
                      <a:pt x="88" y="115"/>
                      <a:pt x="90" y="120"/>
                    </a:cubicBezTo>
                    <a:cubicBezTo>
                      <a:pt x="92" y="115"/>
                      <a:pt x="101" y="94"/>
                      <a:pt x="102" y="91"/>
                    </a:cubicBezTo>
                    <a:cubicBezTo>
                      <a:pt x="103" y="89"/>
                      <a:pt x="105" y="89"/>
                      <a:pt x="108" y="89"/>
                    </a:cubicBezTo>
                    <a:cubicBezTo>
                      <a:pt x="112" y="90"/>
                      <a:pt x="131" y="94"/>
                      <a:pt x="131" y="94"/>
                    </a:cubicBezTo>
                    <a:cubicBezTo>
                      <a:pt x="134" y="95"/>
                      <a:pt x="136" y="98"/>
                      <a:pt x="136" y="102"/>
                    </a:cubicBezTo>
                    <a:cubicBezTo>
                      <a:pt x="136" y="102"/>
                      <a:pt x="136" y="105"/>
                      <a:pt x="134" y="107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</p:grpSp>
      </p:grpSp>
      <p:sp>
        <p:nvSpPr>
          <p:cNvPr id="23" name="ZoneTexte 22"/>
          <p:cNvSpPr txBox="1"/>
          <p:nvPr/>
        </p:nvSpPr>
        <p:spPr>
          <a:xfrm>
            <a:off x="841375" y="3962040"/>
            <a:ext cx="717299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Numéro mensuel en ligne</a:t>
            </a:r>
            <a:br>
              <a:rPr kumimoji="0" lang="fr-FR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fr-FR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Articles,</a:t>
            </a:r>
            <a:r>
              <a:rPr kumimoji="0" lang="fr-FR" sz="24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interviews, décryptages, vidéos, infographies, retours sur événement, nouveautés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026" name="Picture 2" descr="Z:\COMMUN\POINT COMMUN\visuels_logos\PC-logo-final-RV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530" y="776288"/>
            <a:ext cx="2867338" cy="143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6981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7"/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178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4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Shape 180"/>
          <p:cNvSpPr>
            <a:spLocks noChangeArrowheads="1"/>
          </p:cNvSpPr>
          <p:nvPr/>
        </p:nvSpPr>
        <p:spPr bwMode="auto">
          <a:xfrm>
            <a:off x="900113" y="776288"/>
            <a:ext cx="11494978" cy="13080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4000" dirty="0">
                <a:solidFill>
                  <a:srgbClr val="D8232A"/>
                </a:solidFill>
                <a:sym typeface="Averta"/>
              </a:rPr>
              <a:t>Les solutions de </a:t>
            </a:r>
            <a:r>
              <a:rPr lang="fr-FR" sz="4000" dirty="0" smtClean="0">
                <a:solidFill>
                  <a:srgbClr val="D8232A"/>
                </a:solidFill>
                <a:sym typeface="Averta"/>
              </a:rPr>
              <a:t>communication : </a:t>
            </a:r>
          </a:p>
          <a:p>
            <a:pPr hangingPunct="0"/>
            <a:r>
              <a:rPr lang="fr-FR" sz="4000" dirty="0" smtClean="0">
                <a:solidFill>
                  <a:srgbClr val="D8232A"/>
                </a:solidFill>
                <a:sym typeface="Averta"/>
              </a:rPr>
              <a:t>L’événementiel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20202" y="3867282"/>
            <a:ext cx="10998529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indent="0"/>
            <a:endParaRPr lang="fr-FR" sz="2000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n-lt"/>
                <a:ea typeface="+mn-ea"/>
                <a:cs typeface="+mn-cs"/>
              </a:rPr>
              <a:t>évaluation </a:t>
            </a:r>
            <a:r>
              <a:rPr lang="fr-FR" sz="2000" dirty="0">
                <a:latin typeface="+mn-lt"/>
                <a:ea typeface="+mn-ea"/>
                <a:cs typeface="+mn-cs"/>
              </a:rPr>
              <a:t>de vos besoins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n-lt"/>
                <a:ea typeface="+mn-ea"/>
                <a:cs typeface="+mn-cs"/>
              </a:rPr>
              <a:t>réservation d'espaces (amphithéâtres, salle, hall, cimaises)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n-lt"/>
                <a:ea typeface="+mn-ea"/>
                <a:cs typeface="+mn-cs"/>
              </a:rPr>
              <a:t>prêt de matériel (grilles, mascotte, kakémonos, poteaux de signalétique directionnelle...)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n-lt"/>
                <a:ea typeface="+mn-ea"/>
                <a:cs typeface="+mn-cs"/>
              </a:rPr>
              <a:t>gestion des demandes techniques (micros, captation, sonorisation de hall...)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n-lt"/>
                <a:ea typeface="+mn-ea"/>
                <a:cs typeface="+mn-cs"/>
              </a:rPr>
              <a:t>diffusion de l'affichage et de la signalétique directionnelle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n-lt"/>
                <a:ea typeface="+mn-ea"/>
                <a:cs typeface="+mn-cs"/>
              </a:rPr>
              <a:t>autorisation d'occupation d'espaces (hall, espaces verts...)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n-lt"/>
                <a:ea typeface="+mn-ea"/>
                <a:cs typeface="+mn-cs"/>
              </a:rPr>
              <a:t>logistique </a:t>
            </a:r>
            <a:r>
              <a:rPr lang="fr-FR" sz="2000" dirty="0">
                <a:latin typeface="+mn-lt"/>
                <a:ea typeface="+mn-ea"/>
                <a:cs typeface="+mn-cs"/>
              </a:rPr>
              <a:t>événementielle (nous assurons la coordination entre les différents services et composantes concernés par leur mise en place et bon déroulement. : la cellule ADE, les services COMÈTE, Logistique, Sécurité et </a:t>
            </a:r>
            <a:r>
              <a:rPr lang="fr-FR" sz="2000" dirty="0" smtClean="0">
                <a:latin typeface="+mn-lt"/>
                <a:ea typeface="+mn-ea"/>
                <a:cs typeface="+mn-cs"/>
              </a:rPr>
              <a:t>Patrimoine).</a:t>
            </a:r>
            <a:endParaRPr lang="fr-FR" sz="2000" dirty="0">
              <a:latin typeface="+mn-lt"/>
              <a:ea typeface="+mn-ea"/>
              <a:cs typeface="+mn-cs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273825" y="7512021"/>
            <a:ext cx="8677703" cy="1535736"/>
            <a:chOff x="2468518" y="6998434"/>
            <a:chExt cx="8677703" cy="1535736"/>
          </a:xfrm>
        </p:grpSpPr>
        <p:sp>
          <p:nvSpPr>
            <p:cNvPr id="9" name="Rectangle 8"/>
            <p:cNvSpPr/>
            <p:nvPr/>
          </p:nvSpPr>
          <p:spPr>
            <a:xfrm>
              <a:off x="4244426" y="7474980"/>
              <a:ext cx="69017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fr-FR" sz="2400" b="1" dirty="0">
                  <a:solidFill>
                    <a:schemeClr val="bg1">
                      <a:lumMod val="50000"/>
                    </a:schemeClr>
                  </a:solidFill>
                </a:rPr>
                <a:t>&gt; </a:t>
              </a:r>
              <a:r>
                <a:rPr lang="fr-FR" sz="2400" b="1" dirty="0" smtClean="0">
                  <a:solidFill>
                    <a:schemeClr val="bg1">
                      <a:lumMod val="50000"/>
                    </a:schemeClr>
                  </a:solidFill>
                </a:rPr>
                <a:t>Sabrina VINCENT</a:t>
              </a:r>
              <a:endParaRPr lang="fr-FR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2468518" y="6998434"/>
              <a:ext cx="1565364" cy="1535736"/>
              <a:chOff x="6128208" y="4509691"/>
              <a:chExt cx="748383" cy="734218"/>
            </a:xfrm>
          </p:grpSpPr>
          <p:sp>
            <p:nvSpPr>
              <p:cNvPr id="11" name="Freeform 37"/>
              <p:cNvSpPr>
                <a:spLocks/>
              </p:cNvSpPr>
              <p:nvPr/>
            </p:nvSpPr>
            <p:spPr bwMode="auto">
              <a:xfrm>
                <a:off x="6461085" y="4509691"/>
                <a:ext cx="83810" cy="112140"/>
              </a:xfrm>
              <a:custGeom>
                <a:avLst/>
                <a:gdLst>
                  <a:gd name="T0" fmla="*/ 15 w 30"/>
                  <a:gd name="T1" fmla="*/ 40 h 40"/>
                  <a:gd name="T2" fmla="*/ 30 w 30"/>
                  <a:gd name="T3" fmla="*/ 25 h 40"/>
                  <a:gd name="T4" fmla="*/ 30 w 30"/>
                  <a:gd name="T5" fmla="*/ 15 h 40"/>
                  <a:gd name="T6" fmla="*/ 15 w 30"/>
                  <a:gd name="T7" fmla="*/ 0 h 40"/>
                  <a:gd name="T8" fmla="*/ 0 w 30"/>
                  <a:gd name="T9" fmla="*/ 15 h 40"/>
                  <a:gd name="T10" fmla="*/ 0 w 30"/>
                  <a:gd name="T11" fmla="*/ 25 h 40"/>
                  <a:gd name="T12" fmla="*/ 15 w 30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0">
                    <a:moveTo>
                      <a:pt x="15" y="40"/>
                    </a:moveTo>
                    <a:cubicBezTo>
                      <a:pt x="23" y="40"/>
                      <a:pt x="30" y="34"/>
                      <a:pt x="30" y="2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4"/>
                      <a:pt x="7" y="40"/>
                      <a:pt x="15" y="40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2" name="Freeform 38"/>
              <p:cNvSpPr>
                <a:spLocks/>
              </p:cNvSpPr>
              <p:nvPr/>
            </p:nvSpPr>
            <p:spPr bwMode="auto">
              <a:xfrm>
                <a:off x="6765632" y="4805976"/>
                <a:ext cx="110959" cy="83810"/>
              </a:xfrm>
              <a:custGeom>
                <a:avLst/>
                <a:gdLst>
                  <a:gd name="T0" fmla="*/ 25 w 40"/>
                  <a:gd name="T1" fmla="*/ 0 h 30"/>
                  <a:gd name="T2" fmla="*/ 15 w 40"/>
                  <a:gd name="T3" fmla="*/ 0 h 30"/>
                  <a:gd name="T4" fmla="*/ 0 w 40"/>
                  <a:gd name="T5" fmla="*/ 15 h 30"/>
                  <a:gd name="T6" fmla="*/ 15 w 40"/>
                  <a:gd name="T7" fmla="*/ 30 h 30"/>
                  <a:gd name="T8" fmla="*/ 25 w 40"/>
                  <a:gd name="T9" fmla="*/ 30 h 30"/>
                  <a:gd name="T10" fmla="*/ 40 w 40"/>
                  <a:gd name="T11" fmla="*/ 15 h 30"/>
                  <a:gd name="T12" fmla="*/ 25 w 4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0">
                    <a:moveTo>
                      <a:pt x="2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33" y="30"/>
                      <a:pt x="40" y="23"/>
                      <a:pt x="40" y="15"/>
                    </a:cubicBezTo>
                    <a:cubicBezTo>
                      <a:pt x="40" y="6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3" name="Freeform 39"/>
              <p:cNvSpPr>
                <a:spLocks/>
              </p:cNvSpPr>
              <p:nvPr/>
            </p:nvSpPr>
            <p:spPr bwMode="auto">
              <a:xfrm>
                <a:off x="6128208" y="4805976"/>
                <a:ext cx="112140" cy="83810"/>
              </a:xfrm>
              <a:custGeom>
                <a:avLst/>
                <a:gdLst>
                  <a:gd name="T0" fmla="*/ 25 w 40"/>
                  <a:gd name="T1" fmla="*/ 0 h 30"/>
                  <a:gd name="T2" fmla="*/ 15 w 40"/>
                  <a:gd name="T3" fmla="*/ 0 h 30"/>
                  <a:gd name="T4" fmla="*/ 0 w 40"/>
                  <a:gd name="T5" fmla="*/ 15 h 30"/>
                  <a:gd name="T6" fmla="*/ 15 w 40"/>
                  <a:gd name="T7" fmla="*/ 30 h 30"/>
                  <a:gd name="T8" fmla="*/ 25 w 40"/>
                  <a:gd name="T9" fmla="*/ 30 h 30"/>
                  <a:gd name="T10" fmla="*/ 40 w 40"/>
                  <a:gd name="T11" fmla="*/ 15 h 30"/>
                  <a:gd name="T12" fmla="*/ 25 w 4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0">
                    <a:moveTo>
                      <a:pt x="2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33" y="30"/>
                      <a:pt x="40" y="23"/>
                      <a:pt x="40" y="15"/>
                    </a:cubicBezTo>
                    <a:cubicBezTo>
                      <a:pt x="40" y="6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4" name="Freeform 40"/>
              <p:cNvSpPr>
                <a:spLocks/>
              </p:cNvSpPr>
              <p:nvPr/>
            </p:nvSpPr>
            <p:spPr bwMode="auto">
              <a:xfrm>
                <a:off x="6667658" y="4595862"/>
                <a:ext cx="110959" cy="112140"/>
              </a:xfrm>
              <a:custGeom>
                <a:avLst/>
                <a:gdLst>
                  <a:gd name="T0" fmla="*/ 34 w 40"/>
                  <a:gd name="T1" fmla="*/ 6 h 40"/>
                  <a:gd name="T2" fmla="*/ 13 w 40"/>
                  <a:gd name="T3" fmla="*/ 6 h 40"/>
                  <a:gd name="T4" fmla="*/ 6 w 40"/>
                  <a:gd name="T5" fmla="*/ 13 h 40"/>
                  <a:gd name="T6" fmla="*/ 6 w 40"/>
                  <a:gd name="T7" fmla="*/ 34 h 40"/>
                  <a:gd name="T8" fmla="*/ 27 w 40"/>
                  <a:gd name="T9" fmla="*/ 34 h 40"/>
                  <a:gd name="T10" fmla="*/ 34 w 40"/>
                  <a:gd name="T11" fmla="*/ 27 h 40"/>
                  <a:gd name="T12" fmla="*/ 34 w 40"/>
                  <a:gd name="T13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0">
                    <a:moveTo>
                      <a:pt x="34" y="6"/>
                    </a:moveTo>
                    <a:cubicBezTo>
                      <a:pt x="28" y="0"/>
                      <a:pt x="19" y="0"/>
                      <a:pt x="13" y="6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19"/>
                      <a:pt x="0" y="28"/>
                      <a:pt x="6" y="34"/>
                    </a:cubicBezTo>
                    <a:cubicBezTo>
                      <a:pt x="12" y="40"/>
                      <a:pt x="21" y="40"/>
                      <a:pt x="27" y="34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40" y="21"/>
                      <a:pt x="40" y="12"/>
                      <a:pt x="34" y="6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5" name="Freeform 41"/>
              <p:cNvSpPr>
                <a:spLocks/>
              </p:cNvSpPr>
              <p:nvPr/>
            </p:nvSpPr>
            <p:spPr bwMode="auto">
              <a:xfrm>
                <a:off x="6226183" y="4595862"/>
                <a:ext cx="112140" cy="112140"/>
              </a:xfrm>
              <a:custGeom>
                <a:avLst/>
                <a:gdLst>
                  <a:gd name="T0" fmla="*/ 34 w 40"/>
                  <a:gd name="T1" fmla="*/ 34 h 40"/>
                  <a:gd name="T2" fmla="*/ 34 w 40"/>
                  <a:gd name="T3" fmla="*/ 13 h 40"/>
                  <a:gd name="T4" fmla="*/ 27 w 40"/>
                  <a:gd name="T5" fmla="*/ 6 h 40"/>
                  <a:gd name="T6" fmla="*/ 5 w 40"/>
                  <a:gd name="T7" fmla="*/ 6 h 40"/>
                  <a:gd name="T8" fmla="*/ 5 w 40"/>
                  <a:gd name="T9" fmla="*/ 27 h 40"/>
                  <a:gd name="T10" fmla="*/ 12 w 40"/>
                  <a:gd name="T11" fmla="*/ 34 h 40"/>
                  <a:gd name="T12" fmla="*/ 34 w 40"/>
                  <a:gd name="T13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0">
                    <a:moveTo>
                      <a:pt x="34" y="34"/>
                    </a:moveTo>
                    <a:cubicBezTo>
                      <a:pt x="40" y="28"/>
                      <a:pt x="40" y="19"/>
                      <a:pt x="34" y="13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1" y="0"/>
                      <a:pt x="11" y="0"/>
                      <a:pt x="5" y="6"/>
                    </a:cubicBezTo>
                    <a:cubicBezTo>
                      <a:pt x="0" y="12"/>
                      <a:pt x="0" y="21"/>
                      <a:pt x="5" y="27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8" y="40"/>
                      <a:pt x="28" y="40"/>
                      <a:pt x="34" y="34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  <p:sp>
            <p:nvSpPr>
              <p:cNvPr id="16" name="Freeform 42"/>
              <p:cNvSpPr>
                <a:spLocks noEditPoints="1"/>
              </p:cNvSpPr>
              <p:nvPr/>
            </p:nvSpPr>
            <p:spPr bwMode="auto">
              <a:xfrm>
                <a:off x="6250971" y="4657243"/>
                <a:ext cx="502856" cy="586666"/>
              </a:xfrm>
              <a:custGeom>
                <a:avLst/>
                <a:gdLst>
                  <a:gd name="T0" fmla="*/ 90 w 180"/>
                  <a:gd name="T1" fmla="*/ 0 h 210"/>
                  <a:gd name="T2" fmla="*/ 32 w 180"/>
                  <a:gd name="T3" fmla="*/ 23 h 210"/>
                  <a:gd name="T4" fmla="*/ 32 w 180"/>
                  <a:gd name="T5" fmla="*/ 137 h 210"/>
                  <a:gd name="T6" fmla="*/ 53 w 180"/>
                  <a:gd name="T7" fmla="*/ 173 h 210"/>
                  <a:gd name="T8" fmla="*/ 43 w 180"/>
                  <a:gd name="T9" fmla="*/ 187 h 210"/>
                  <a:gd name="T10" fmla="*/ 58 w 180"/>
                  <a:gd name="T11" fmla="*/ 202 h 210"/>
                  <a:gd name="T12" fmla="*/ 73 w 180"/>
                  <a:gd name="T13" fmla="*/ 202 h 210"/>
                  <a:gd name="T14" fmla="*/ 90 w 180"/>
                  <a:gd name="T15" fmla="*/ 210 h 210"/>
                  <a:gd name="T16" fmla="*/ 107 w 180"/>
                  <a:gd name="T17" fmla="*/ 202 h 210"/>
                  <a:gd name="T18" fmla="*/ 122 w 180"/>
                  <a:gd name="T19" fmla="*/ 202 h 210"/>
                  <a:gd name="T20" fmla="*/ 137 w 180"/>
                  <a:gd name="T21" fmla="*/ 187 h 210"/>
                  <a:gd name="T22" fmla="*/ 127 w 180"/>
                  <a:gd name="T23" fmla="*/ 173 h 210"/>
                  <a:gd name="T24" fmla="*/ 148 w 180"/>
                  <a:gd name="T25" fmla="*/ 137 h 210"/>
                  <a:gd name="T26" fmla="*/ 148 w 180"/>
                  <a:gd name="T27" fmla="*/ 23 h 210"/>
                  <a:gd name="T28" fmla="*/ 90 w 180"/>
                  <a:gd name="T29" fmla="*/ 0 h 210"/>
                  <a:gd name="T30" fmla="*/ 90 w 180"/>
                  <a:gd name="T31" fmla="*/ 30 h 210"/>
                  <a:gd name="T32" fmla="*/ 113 w 180"/>
                  <a:gd name="T33" fmla="*/ 55 h 210"/>
                  <a:gd name="T34" fmla="*/ 90 w 180"/>
                  <a:gd name="T35" fmla="*/ 83 h 210"/>
                  <a:gd name="T36" fmla="*/ 68 w 180"/>
                  <a:gd name="T37" fmla="*/ 55 h 210"/>
                  <a:gd name="T38" fmla="*/ 90 w 180"/>
                  <a:gd name="T39" fmla="*/ 30 h 210"/>
                  <a:gd name="T40" fmla="*/ 134 w 180"/>
                  <a:gd name="T41" fmla="*/ 107 h 210"/>
                  <a:gd name="T42" fmla="*/ 127 w 180"/>
                  <a:gd name="T43" fmla="*/ 116 h 210"/>
                  <a:gd name="T44" fmla="*/ 124 w 180"/>
                  <a:gd name="T45" fmla="*/ 119 h 210"/>
                  <a:gd name="T46" fmla="*/ 98 w 180"/>
                  <a:gd name="T47" fmla="*/ 170 h 210"/>
                  <a:gd name="T48" fmla="*/ 98 w 180"/>
                  <a:gd name="T49" fmla="*/ 172 h 210"/>
                  <a:gd name="T50" fmla="*/ 90 w 180"/>
                  <a:gd name="T51" fmla="*/ 172 h 210"/>
                  <a:gd name="T52" fmla="*/ 83 w 180"/>
                  <a:gd name="T53" fmla="*/ 172 h 210"/>
                  <a:gd name="T54" fmla="*/ 82 w 180"/>
                  <a:gd name="T55" fmla="*/ 170 h 210"/>
                  <a:gd name="T56" fmla="*/ 56 w 180"/>
                  <a:gd name="T57" fmla="*/ 119 h 210"/>
                  <a:gd name="T58" fmla="*/ 53 w 180"/>
                  <a:gd name="T59" fmla="*/ 116 h 210"/>
                  <a:gd name="T60" fmla="*/ 46 w 180"/>
                  <a:gd name="T61" fmla="*/ 107 h 210"/>
                  <a:gd name="T62" fmla="*/ 44 w 180"/>
                  <a:gd name="T63" fmla="*/ 102 h 210"/>
                  <a:gd name="T64" fmla="*/ 49 w 180"/>
                  <a:gd name="T65" fmla="*/ 94 h 210"/>
                  <a:gd name="T66" fmla="*/ 72 w 180"/>
                  <a:gd name="T67" fmla="*/ 89 h 210"/>
                  <a:gd name="T68" fmla="*/ 78 w 180"/>
                  <a:gd name="T69" fmla="*/ 91 h 210"/>
                  <a:gd name="T70" fmla="*/ 90 w 180"/>
                  <a:gd name="T71" fmla="*/ 120 h 210"/>
                  <a:gd name="T72" fmla="*/ 102 w 180"/>
                  <a:gd name="T73" fmla="*/ 91 h 210"/>
                  <a:gd name="T74" fmla="*/ 108 w 180"/>
                  <a:gd name="T75" fmla="*/ 89 h 210"/>
                  <a:gd name="T76" fmla="*/ 131 w 180"/>
                  <a:gd name="T77" fmla="*/ 94 h 210"/>
                  <a:gd name="T78" fmla="*/ 136 w 180"/>
                  <a:gd name="T79" fmla="*/ 102 h 210"/>
                  <a:gd name="T80" fmla="*/ 134 w 180"/>
                  <a:gd name="T81" fmla="*/ 10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210">
                    <a:moveTo>
                      <a:pt x="90" y="0"/>
                    </a:moveTo>
                    <a:cubicBezTo>
                      <a:pt x="68" y="0"/>
                      <a:pt x="48" y="8"/>
                      <a:pt x="32" y="23"/>
                    </a:cubicBezTo>
                    <a:cubicBezTo>
                      <a:pt x="0" y="55"/>
                      <a:pt x="0" y="106"/>
                      <a:pt x="32" y="137"/>
                    </a:cubicBezTo>
                    <a:cubicBezTo>
                      <a:pt x="43" y="148"/>
                      <a:pt x="51" y="153"/>
                      <a:pt x="53" y="173"/>
                    </a:cubicBezTo>
                    <a:cubicBezTo>
                      <a:pt x="47" y="175"/>
                      <a:pt x="43" y="181"/>
                      <a:pt x="43" y="187"/>
                    </a:cubicBezTo>
                    <a:cubicBezTo>
                      <a:pt x="43" y="195"/>
                      <a:pt x="50" y="202"/>
                      <a:pt x="58" y="202"/>
                    </a:cubicBezTo>
                    <a:cubicBezTo>
                      <a:pt x="73" y="202"/>
                      <a:pt x="73" y="202"/>
                      <a:pt x="73" y="202"/>
                    </a:cubicBezTo>
                    <a:cubicBezTo>
                      <a:pt x="77" y="207"/>
                      <a:pt x="83" y="210"/>
                      <a:pt x="90" y="210"/>
                    </a:cubicBezTo>
                    <a:cubicBezTo>
                      <a:pt x="97" y="210"/>
                      <a:pt x="103" y="207"/>
                      <a:pt x="107" y="202"/>
                    </a:cubicBezTo>
                    <a:cubicBezTo>
                      <a:pt x="122" y="202"/>
                      <a:pt x="122" y="202"/>
                      <a:pt x="122" y="202"/>
                    </a:cubicBezTo>
                    <a:cubicBezTo>
                      <a:pt x="130" y="202"/>
                      <a:pt x="137" y="195"/>
                      <a:pt x="137" y="187"/>
                    </a:cubicBezTo>
                    <a:cubicBezTo>
                      <a:pt x="137" y="181"/>
                      <a:pt x="133" y="175"/>
                      <a:pt x="127" y="173"/>
                    </a:cubicBezTo>
                    <a:cubicBezTo>
                      <a:pt x="129" y="153"/>
                      <a:pt x="137" y="148"/>
                      <a:pt x="148" y="137"/>
                    </a:cubicBezTo>
                    <a:cubicBezTo>
                      <a:pt x="180" y="106"/>
                      <a:pt x="180" y="55"/>
                      <a:pt x="148" y="23"/>
                    </a:cubicBezTo>
                    <a:cubicBezTo>
                      <a:pt x="132" y="8"/>
                      <a:pt x="112" y="0"/>
                      <a:pt x="90" y="0"/>
                    </a:cubicBezTo>
                    <a:close/>
                    <a:moveTo>
                      <a:pt x="90" y="30"/>
                    </a:moveTo>
                    <a:cubicBezTo>
                      <a:pt x="103" y="30"/>
                      <a:pt x="113" y="40"/>
                      <a:pt x="113" y="55"/>
                    </a:cubicBezTo>
                    <a:cubicBezTo>
                      <a:pt x="113" y="69"/>
                      <a:pt x="102" y="83"/>
                      <a:pt x="90" y="83"/>
                    </a:cubicBezTo>
                    <a:cubicBezTo>
                      <a:pt x="78" y="83"/>
                      <a:pt x="68" y="69"/>
                      <a:pt x="68" y="55"/>
                    </a:cubicBezTo>
                    <a:cubicBezTo>
                      <a:pt x="68" y="40"/>
                      <a:pt x="77" y="30"/>
                      <a:pt x="90" y="30"/>
                    </a:cubicBezTo>
                    <a:close/>
                    <a:moveTo>
                      <a:pt x="134" y="107"/>
                    </a:moveTo>
                    <a:cubicBezTo>
                      <a:pt x="132" y="110"/>
                      <a:pt x="130" y="113"/>
                      <a:pt x="127" y="116"/>
                    </a:cubicBezTo>
                    <a:cubicBezTo>
                      <a:pt x="126" y="117"/>
                      <a:pt x="125" y="118"/>
                      <a:pt x="124" y="119"/>
                    </a:cubicBezTo>
                    <a:cubicBezTo>
                      <a:pt x="114" y="129"/>
                      <a:pt x="101" y="141"/>
                      <a:pt x="98" y="170"/>
                    </a:cubicBezTo>
                    <a:cubicBezTo>
                      <a:pt x="98" y="172"/>
                      <a:pt x="98" y="172"/>
                      <a:pt x="98" y="172"/>
                    </a:cubicBezTo>
                    <a:cubicBezTo>
                      <a:pt x="90" y="172"/>
                      <a:pt x="90" y="172"/>
                      <a:pt x="90" y="172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82" y="170"/>
                      <a:pt x="82" y="170"/>
                      <a:pt x="82" y="170"/>
                    </a:cubicBezTo>
                    <a:cubicBezTo>
                      <a:pt x="80" y="141"/>
                      <a:pt x="67" y="129"/>
                      <a:pt x="56" y="119"/>
                    </a:cubicBezTo>
                    <a:cubicBezTo>
                      <a:pt x="55" y="118"/>
                      <a:pt x="54" y="117"/>
                      <a:pt x="53" y="116"/>
                    </a:cubicBezTo>
                    <a:cubicBezTo>
                      <a:pt x="50" y="113"/>
                      <a:pt x="48" y="110"/>
                      <a:pt x="46" y="107"/>
                    </a:cubicBezTo>
                    <a:cubicBezTo>
                      <a:pt x="45" y="105"/>
                      <a:pt x="44" y="102"/>
                      <a:pt x="44" y="102"/>
                    </a:cubicBezTo>
                    <a:cubicBezTo>
                      <a:pt x="44" y="98"/>
                      <a:pt x="46" y="95"/>
                      <a:pt x="49" y="94"/>
                    </a:cubicBezTo>
                    <a:cubicBezTo>
                      <a:pt x="49" y="94"/>
                      <a:pt x="68" y="90"/>
                      <a:pt x="72" y="89"/>
                    </a:cubicBezTo>
                    <a:cubicBezTo>
                      <a:pt x="75" y="89"/>
                      <a:pt x="77" y="89"/>
                      <a:pt x="78" y="91"/>
                    </a:cubicBezTo>
                    <a:cubicBezTo>
                      <a:pt x="79" y="94"/>
                      <a:pt x="88" y="115"/>
                      <a:pt x="90" y="120"/>
                    </a:cubicBezTo>
                    <a:cubicBezTo>
                      <a:pt x="92" y="115"/>
                      <a:pt x="101" y="94"/>
                      <a:pt x="102" y="91"/>
                    </a:cubicBezTo>
                    <a:cubicBezTo>
                      <a:pt x="103" y="89"/>
                      <a:pt x="105" y="89"/>
                      <a:pt x="108" y="89"/>
                    </a:cubicBezTo>
                    <a:cubicBezTo>
                      <a:pt x="112" y="90"/>
                      <a:pt x="131" y="94"/>
                      <a:pt x="131" y="94"/>
                    </a:cubicBezTo>
                    <a:cubicBezTo>
                      <a:pt x="134" y="95"/>
                      <a:pt x="136" y="98"/>
                      <a:pt x="136" y="102"/>
                    </a:cubicBezTo>
                    <a:cubicBezTo>
                      <a:pt x="136" y="102"/>
                      <a:pt x="136" y="105"/>
                      <a:pt x="134" y="107"/>
                    </a:cubicBezTo>
                    <a:close/>
                  </a:path>
                </a:pathLst>
              </a:custGeom>
              <a:solidFill>
                <a:srgbClr val="64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IE"/>
              </a:p>
            </p:txBody>
          </p:sp>
        </p:grpSp>
      </p:grpSp>
      <p:sp>
        <p:nvSpPr>
          <p:cNvPr id="17" name="Shape 181"/>
          <p:cNvSpPr>
            <a:spLocks noChangeArrowheads="1"/>
          </p:cNvSpPr>
          <p:nvPr/>
        </p:nvSpPr>
        <p:spPr bwMode="auto">
          <a:xfrm>
            <a:off x="841375" y="2394638"/>
            <a:ext cx="11156184" cy="13490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hangingPunct="0"/>
            <a:r>
              <a:rPr lang="fr-FR" sz="2700" dirty="0" smtClean="0">
                <a:solidFill>
                  <a:srgbClr val="53585F"/>
                </a:solidFill>
                <a:sym typeface="Averta"/>
              </a:rPr>
              <a:t>Le </a:t>
            </a:r>
            <a:r>
              <a:rPr lang="fr-FR" sz="2700" dirty="0">
                <a:solidFill>
                  <a:srgbClr val="53585F"/>
                </a:solidFill>
                <a:sym typeface="Averta"/>
              </a:rPr>
              <a:t>pôle événementiel vous accompagne dans votre démarche d'organisation de manifestations et </a:t>
            </a:r>
            <a:r>
              <a:rPr lang="fr-FR" sz="2700" dirty="0" smtClean="0">
                <a:solidFill>
                  <a:srgbClr val="53585F"/>
                </a:solidFill>
                <a:sym typeface="Averta"/>
              </a:rPr>
              <a:t>organise </a:t>
            </a:r>
            <a:r>
              <a:rPr lang="fr-FR" sz="2700" dirty="0">
                <a:solidFill>
                  <a:srgbClr val="53585F"/>
                </a:solidFill>
                <a:sym typeface="Averta"/>
              </a:rPr>
              <a:t>la </a:t>
            </a:r>
            <a:r>
              <a:rPr lang="fr-FR" sz="2700" b="1" dirty="0">
                <a:solidFill>
                  <a:srgbClr val="53585F"/>
                </a:solidFill>
                <a:sym typeface="Averta"/>
              </a:rPr>
              <a:t>réussite de votre événement de A à </a:t>
            </a:r>
            <a:r>
              <a:rPr lang="fr-FR" sz="2700" b="1" dirty="0" smtClean="0">
                <a:solidFill>
                  <a:srgbClr val="53585F"/>
                </a:solidFill>
                <a:sym typeface="Averta"/>
              </a:rPr>
              <a:t>Z :</a:t>
            </a:r>
            <a:endParaRPr lang="fr-FR" sz="2700" b="1" dirty="0">
              <a:solidFill>
                <a:srgbClr val="53585F"/>
              </a:solidFill>
              <a:sym typeface="Averta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360" y="1331863"/>
            <a:ext cx="1504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6308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1067</Words>
  <Application>Microsoft Office PowerPoint</Application>
  <PresentationFormat>Personnalisé</PresentationFormat>
  <Paragraphs>155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Maldonado Elsa</dc:creator>
  <cp:lastModifiedBy>Maldonado Elsa</cp:lastModifiedBy>
  <cp:revision>44</cp:revision>
  <cp:lastPrinted>2018-06-15T13:42:47Z</cp:lastPrinted>
  <dcterms:modified xsi:type="dcterms:W3CDTF">2018-06-19T07:35:42Z</dcterms:modified>
</cp:coreProperties>
</file>